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3" r:id="rId4"/>
    <p:sldId id="280" r:id="rId5"/>
    <p:sldId id="282" r:id="rId6"/>
    <p:sldId id="284" r:id="rId7"/>
    <p:sldId id="285" r:id="rId8"/>
    <p:sldId id="298" r:id="rId9"/>
    <p:sldId id="287" r:id="rId10"/>
    <p:sldId id="288" r:id="rId11"/>
    <p:sldId id="289" r:id="rId12"/>
    <p:sldId id="302" r:id="rId13"/>
    <p:sldId id="303" r:id="rId14"/>
    <p:sldId id="304" r:id="rId15"/>
    <p:sldId id="292" r:id="rId16"/>
    <p:sldId id="290" r:id="rId17"/>
    <p:sldId id="293" r:id="rId18"/>
    <p:sldId id="294" r:id="rId19"/>
    <p:sldId id="295" r:id="rId20"/>
    <p:sldId id="297" r:id="rId21"/>
    <p:sldId id="296" r:id="rId22"/>
    <p:sldId id="28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349" autoAdjust="0"/>
  </p:normalViewPr>
  <p:slideViewPr>
    <p:cSldViewPr snapToGrid="0">
      <p:cViewPr varScale="1">
        <p:scale>
          <a:sx n="74" d="100"/>
          <a:sy n="74" d="100"/>
        </p:scale>
        <p:origin x="3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1585B9-FB77-4E52-8B8D-33AD56DFED4B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1D953-8599-42FB-9A01-7958FD070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754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1D953-8599-42FB-9A01-7958FD0707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36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1D953-8599-42FB-9A01-7958FD0707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019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9E749-137E-4B9C-9F4C-6FD41A4F65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AF0957-FB19-4E17-9848-200104996F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C2AAE-9611-44F0-A08E-32E67B69B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40791-65CF-4197-9C30-9A6751B6FB79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9B083-A7DA-405F-A7FF-C8451001E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E33381-C36C-4A88-B804-7B5B3C80E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812E1-9C73-4B22-A378-77A26A7D7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95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CA371-4FDE-495B-ADA8-3A71C60C1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EFB1C5-8EE9-4C1D-966B-AB159A9BF8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FAA18-5538-436F-8DEE-FACA8EC70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40791-65CF-4197-9C30-9A6751B6FB79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BD1E0-B855-43F8-AD35-14203609E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22FBA-935D-48AA-A4B9-68EA03093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812E1-9C73-4B22-A378-77A26A7D7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96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31E2B7-FF43-4177-AFA0-4676024054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7DD722-2BF3-4B3B-9918-4482477737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5FF1E-D41F-4542-B769-372B9936E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40791-65CF-4197-9C30-9A6751B6FB79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154DA-2D8D-4F68-8DBE-08969CA7D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F8454-66C4-4627-84D1-0C784DB87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812E1-9C73-4B22-A378-77A26A7D7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713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F7195-3604-4A68-BF77-EB6EF927F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606A6-C2C1-40BB-8032-9ABB0C1EC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60870-8CE8-4D5C-992F-34B36ABD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40791-65CF-4197-9C30-9A6751B6FB79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62326-CE81-4FCA-99A0-EE40CB4A4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B78EC-3DF1-4C38-87B4-C5891943C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812E1-9C73-4B22-A378-77A26A7D7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619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23F91-3F9D-4C1A-BC08-5C4B5C1AC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4E430B-97A3-4DBD-A285-56EDB9557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B9C49-5568-4880-AB01-16D6F9DC1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40791-65CF-4197-9C30-9A6751B6FB79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53AD1-ED30-4B1A-8EFE-1A305AD5F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B0F07-6E91-432B-8BA0-5142082AF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812E1-9C73-4B22-A378-77A26A7D7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257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F7A43-27C1-48C6-B14A-046EC4096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06C18-DF02-4195-A8FD-7C8ADDE76D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719511-D367-4713-B778-58328BA20D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86A6A1-3FB3-4231-9057-5DC01B200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40791-65CF-4197-9C30-9A6751B6FB79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6C7014-888E-40BF-94AF-E985E048D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D3ACD-9103-4629-ADBB-E21A399B1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812E1-9C73-4B22-A378-77A26A7D7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198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5DBBF-E574-42EC-A43B-6A7552235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09A440-BC4A-4A15-BAFC-7939C78BA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F1E029-D9BB-468D-8106-A20427CB87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6180B0-0FA2-4012-A2E5-9D7F16BC93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12E944-7034-4C43-93A4-7869CF1756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F0296E-1B28-4695-BBDA-9FBED519C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40791-65CF-4197-9C30-9A6751B6FB79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ECC666-735D-42C8-B2F7-32DC30314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6B77F9-87BF-4BD9-958B-742B11336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812E1-9C73-4B22-A378-77A26A7D7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45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1FC96-5C61-414B-8B22-EF5700E36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795965-979E-4578-BE56-76E65BEA0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40791-65CF-4197-9C30-9A6751B6FB79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DADD6D-87E3-4C72-82D9-E27B74D8E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E55A14-EA1C-4BAD-8322-AD8FD6898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812E1-9C73-4B22-A378-77A26A7D7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373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79A0D9-50FD-47D0-AA69-EDA59C175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40791-65CF-4197-9C30-9A6751B6FB79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7F0973-6C86-4D97-8957-E53D255E3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04572F-9F95-4659-BF7C-F535280AD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812E1-9C73-4B22-A378-77A26A7D7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35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AB192-F009-4447-9F08-482483729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500C9-033B-494B-BBB1-34931499D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5DBCA6-A06C-435E-A6D9-009F2BBD5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D1C098-B22E-40BA-B25B-0366C58D2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40791-65CF-4197-9C30-9A6751B6FB79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4D60D7-17FB-4D2B-9B8D-A036F4E5B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D2EB4-88DF-4392-AC6D-750E20D91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812E1-9C73-4B22-A378-77A26A7D7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52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8FBED-0B49-4127-BA08-C4843051D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3A8AD6-AA51-420D-ADF3-437DB2A13E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308FD7-8834-438A-B440-A86F1E7E7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19E2CC-098D-45B9-BF13-94972C94C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40791-65CF-4197-9C30-9A6751B6FB79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185939-F1BB-46BD-8CF7-E5F7CFA2D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976AF1-DBE9-457C-B909-5414B00D6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812E1-9C73-4B22-A378-77A26A7D7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40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9E665E-5412-43C5-9C89-DFF2BD77A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4C2EA7-5889-4AC9-BAF8-B764449BC6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4FB49-0298-46F5-A1FE-FB004D23F9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40791-65CF-4197-9C30-9A6751B6FB79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A05F5-4CF9-4BBD-8871-A46B090085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0FEE5D-A196-43EC-A590-B699595E1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812E1-9C73-4B22-A378-77A26A7D7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977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png"/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10.png"/><Relationship Id="rId7" Type="http://schemas.openxmlformats.org/officeDocument/2006/relationships/image" Target="../media/image45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11" Type="http://schemas.openxmlformats.org/officeDocument/2006/relationships/image" Target="../media/image49.svg"/><Relationship Id="rId5" Type="http://schemas.openxmlformats.org/officeDocument/2006/relationships/image" Target="../media/image440.png"/><Relationship Id="rId10" Type="http://schemas.openxmlformats.org/officeDocument/2006/relationships/image" Target="../media/image48.png"/><Relationship Id="rId4" Type="http://schemas.openxmlformats.org/officeDocument/2006/relationships/image" Target="../media/image220.png"/><Relationship Id="rId9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7CA3C-9746-476D-93ED-D94883640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1255" y="980708"/>
            <a:ext cx="9989489" cy="1381762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Improved Bounds for Sampling Solutions of Random CNF Formulas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8A3998-C493-40F1-A57D-D473EF69B2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53721"/>
            <a:ext cx="9144000" cy="1381761"/>
          </a:xfrm>
        </p:spPr>
        <p:txBody>
          <a:bodyPr>
            <a:normAutofit/>
          </a:bodyPr>
          <a:lstStyle/>
          <a:p>
            <a:r>
              <a:rPr lang="en-US" sz="2800" dirty="0"/>
              <a:t>Kuan Yang </a:t>
            </a:r>
          </a:p>
          <a:p>
            <a:r>
              <a:rPr lang="en-US" sz="1800" dirty="0"/>
              <a:t>(</a:t>
            </a:r>
            <a:r>
              <a:rPr lang="en-US" sz="1800" i="1" dirty="0"/>
              <a:t>John Hopcroft Center for Computer Science, Shanghai Jiao Tong University</a:t>
            </a:r>
            <a:r>
              <a:rPr lang="en-US" sz="1800" dirty="0"/>
              <a:t>)</a:t>
            </a:r>
          </a:p>
          <a:p>
            <a:r>
              <a:rPr lang="en-US" sz="2000" dirty="0"/>
              <a:t>Joint work with Kun He </a:t>
            </a:r>
            <a:r>
              <a:rPr lang="en-US" sz="1800" dirty="0"/>
              <a:t>(</a:t>
            </a:r>
            <a:r>
              <a:rPr lang="en-US" sz="1800" i="1" dirty="0"/>
              <a:t>Renmin University</a:t>
            </a:r>
            <a:r>
              <a:rPr lang="en-US" sz="1800" dirty="0"/>
              <a:t>) and </a:t>
            </a:r>
            <a:r>
              <a:rPr lang="en-US" sz="1800" dirty="0" err="1"/>
              <a:t>Kewen</a:t>
            </a:r>
            <a:r>
              <a:rPr lang="en-US" sz="1800" dirty="0"/>
              <a:t> Wu (</a:t>
            </a:r>
            <a:r>
              <a:rPr lang="en-US" sz="1800" i="1" dirty="0"/>
              <a:t>UC Berkeley</a:t>
            </a:r>
            <a:r>
              <a:rPr lang="en-US" sz="1800" dirty="0"/>
              <a:t>)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22EF66-83AA-4978-8C63-5798111C2A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9"/>
          <a:stretch/>
        </p:blipFill>
        <p:spPr>
          <a:xfrm>
            <a:off x="3445058" y="4031325"/>
            <a:ext cx="1396984" cy="185968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21A3B98-32B2-F781-A87C-D63B130460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2" r="14847" b="5337"/>
          <a:stretch/>
        </p:blipFill>
        <p:spPr bwMode="auto">
          <a:xfrm>
            <a:off x="7349960" y="4031324"/>
            <a:ext cx="1396985" cy="185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B8A96EEF-B700-F8AE-7CDB-71A09F929696}"/>
              </a:ext>
            </a:extLst>
          </p:cNvPr>
          <p:cNvSpPr txBox="1">
            <a:spLocks/>
          </p:cNvSpPr>
          <p:nvPr/>
        </p:nvSpPr>
        <p:spPr>
          <a:xfrm>
            <a:off x="1524000" y="6082264"/>
            <a:ext cx="9144000" cy="495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/>
              <a:t>2023/09/05, NII </a:t>
            </a:r>
            <a:r>
              <a:rPr lang="en-US" altLang="zh-CN" sz="2000" dirty="0" err="1"/>
              <a:t>Shonan</a:t>
            </a:r>
            <a:r>
              <a:rPr lang="en-US" altLang="zh-CN" sz="2000" dirty="0"/>
              <a:t> Meeting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74255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5FC0599-A335-B80D-FA79-1CF31334035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Random vs Standard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-CNF Formulas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5FC0599-A335-B80D-FA79-1CF3133403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4BD7C0F9-E95B-885F-422D-F496B75F67F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67444719"/>
                  </p:ext>
                </p:extLst>
              </p:nvPr>
            </p:nvGraphicFramePr>
            <p:xfrm>
              <a:off x="2032000" y="1690688"/>
              <a:ext cx="8127999" cy="25587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1918217781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2594491264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686001022"/>
                        </a:ext>
                      </a:extLst>
                    </a:gridCol>
                  </a:tblGrid>
                  <a:tr h="508931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1" dirty="0">
                              <a:solidFill>
                                <a:srgbClr val="00B0F0"/>
                              </a:solidFill>
                            </a:rPr>
                            <a:t>Maximum</a:t>
                          </a:r>
                          <a:r>
                            <a:rPr lang="en-US" b="0" dirty="0"/>
                            <a:t> degree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oMath>
                          </a14:m>
                          <a:endParaRPr 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1" dirty="0">
                              <a:solidFill>
                                <a:srgbClr val="00B0F0"/>
                              </a:solidFill>
                            </a:rPr>
                            <a:t>Average</a:t>
                          </a:r>
                          <a:r>
                            <a:rPr lang="en-US" b="0" dirty="0"/>
                            <a:t> degree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oMath>
                          </a14:m>
                          <a:endParaRPr lang="en-US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6426857"/>
                      </a:ext>
                    </a:extLst>
                  </a:tr>
                  <a:tr h="5089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Satisfiability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≲</m:t>
                                </m:r>
                                <m:sSup>
                                  <m:sSup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≲</m:t>
                                </m:r>
                                <m:sSup>
                                  <m:sSup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  <m:func>
                                  <m:func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42263036"/>
                      </a:ext>
                    </a:extLst>
                  </a:tr>
                  <a:tr h="5089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Search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≲</m:t>
                                </m:r>
                                <m:sSup>
                                  <m:sSup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≲</m:t>
                                </m:r>
                                <m:sSup>
                                  <m:sSup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  <m:func>
                                  <m:func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func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52156725"/>
                      </a:ext>
                    </a:extLst>
                  </a:tr>
                  <a:tr h="5159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Sampling algorithm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≲</m:t>
                                </m:r>
                                <m:sSup>
                                  <m:sSup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/5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≲</m:t>
                                </m:r>
                                <m:sSup>
                                  <m:sSup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300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03994240"/>
                      </a:ext>
                    </a:extLst>
                  </a:tr>
                  <a:tr h="5159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Sampling hardness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≳</m:t>
                                </m:r>
                                <m:sSup>
                                  <m:sSupPr>
                                    <m:ctrlP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/2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127068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4BD7C0F9-E95B-885F-422D-F496B75F67F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67444719"/>
                  </p:ext>
                </p:extLst>
              </p:nvPr>
            </p:nvGraphicFramePr>
            <p:xfrm>
              <a:off x="2032000" y="1690688"/>
              <a:ext cx="8127999" cy="25587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1918217781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2594491264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686001022"/>
                        </a:ext>
                      </a:extLst>
                    </a:gridCol>
                  </a:tblGrid>
                  <a:tr h="508931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450" t="-1190" r="-101126" b="-40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1190" r="-899" b="-4047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426857"/>
                      </a:ext>
                    </a:extLst>
                  </a:tr>
                  <a:tr h="5089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Satisfiability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450" t="-102410" r="-101126" b="-309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102410" r="-899" b="-309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2263036"/>
                      </a:ext>
                    </a:extLst>
                  </a:tr>
                  <a:tr h="5089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Search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450" t="-200000" r="-101126" b="-205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200000" r="-899" b="-2059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2156725"/>
                      </a:ext>
                    </a:extLst>
                  </a:tr>
                  <a:tr h="5159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Sampling algorithm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450" t="-296471" r="-101126" b="-10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296471" r="-899" b="-1035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03994240"/>
                      </a:ext>
                    </a:extLst>
                  </a:tr>
                  <a:tr h="5159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Sampling hardness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450" t="-396471" r="-101126" b="-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1270684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E6EA90F-CAC6-0F4A-491F-45634DC6EEAA}"/>
                  </a:ext>
                </a:extLst>
              </p:cNvPr>
              <p:cNvSpPr txBox="1"/>
              <p:nvPr/>
            </p:nvSpPr>
            <p:spPr>
              <a:xfrm>
                <a:off x="1748219" y="4335517"/>
                <a:ext cx="8909270" cy="1661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Intuitively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Random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-CNF is 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slightly better </a:t>
                </a:r>
                <a:r>
                  <a:rPr lang="en-US" dirty="0"/>
                  <a:t>than standard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-CNF in satisfiability and search</a:t>
                </a:r>
              </a:p>
              <a:p>
                <a:r>
                  <a:rPr lang="en-US" sz="2400" b="1" dirty="0"/>
                  <a:t>Conjecture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Random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-CNF is 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slightly better </a:t>
                </a:r>
                <a:r>
                  <a:rPr lang="en-US" dirty="0"/>
                  <a:t>than standard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-CNF also in sampling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C00000"/>
                    </a:solidFill>
                  </a:rPr>
                  <a:t>easier</a:t>
                </a:r>
                <a:r>
                  <a:rPr lang="en-US" dirty="0"/>
                  <a:t>, but </a:t>
                </a:r>
                <a:r>
                  <a:rPr lang="en-US" dirty="0">
                    <a:solidFill>
                      <a:srgbClr val="00B0F0"/>
                    </a:solidFill>
                  </a:rPr>
                  <a:t>not much easier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E6EA90F-CAC6-0F4A-491F-45634DC6EE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219" y="4335517"/>
                <a:ext cx="8909270" cy="1661993"/>
              </a:xfrm>
              <a:prstGeom prst="rect">
                <a:avLst/>
              </a:prstGeom>
              <a:blipFill>
                <a:blip r:embed="rId4"/>
                <a:stretch>
                  <a:fillRect l="-1095" t="-2930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row: Left-Right 9">
            <a:extLst>
              <a:ext uri="{FF2B5EF4-FFF2-40B4-BE49-F238E27FC236}">
                <a16:creationId xmlns:a16="http://schemas.microsoft.com/office/drawing/2014/main" id="{F4A55D56-4393-E64E-AD97-CC4037267097}"/>
              </a:ext>
            </a:extLst>
          </p:cNvPr>
          <p:cNvSpPr/>
          <p:nvPr/>
        </p:nvSpPr>
        <p:spPr>
          <a:xfrm>
            <a:off x="6692461" y="3322583"/>
            <a:ext cx="1466194" cy="212834"/>
          </a:xfrm>
          <a:prstGeom prst="left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A10B4DB-9C2D-25B7-F80B-3AF6A8287067}"/>
              </a:ext>
            </a:extLst>
          </p:cNvPr>
          <p:cNvSpPr/>
          <p:nvPr/>
        </p:nvSpPr>
        <p:spPr>
          <a:xfrm>
            <a:off x="1887727" y="2097024"/>
            <a:ext cx="8416544" cy="1125545"/>
          </a:xfrm>
          <a:prstGeom prst="roundRect">
            <a:avLst/>
          </a:prstGeom>
          <a:noFill/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59348C8-7A77-ED84-4EA7-7B707BF250FE}"/>
              </a:ext>
            </a:extLst>
          </p:cNvPr>
          <p:cNvSpPr/>
          <p:nvPr/>
        </p:nvSpPr>
        <p:spPr>
          <a:xfrm>
            <a:off x="1887727" y="3108960"/>
            <a:ext cx="8416544" cy="676381"/>
          </a:xfrm>
          <a:prstGeom prst="roundRect">
            <a:avLst/>
          </a:prstGeom>
          <a:noFill/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8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1" grpId="1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5FC0599-A335-B80D-FA79-1CF31334035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Random vs Standard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-CNF Formulas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5FC0599-A335-B80D-FA79-1CF3133403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4BD7C0F9-E95B-885F-422D-F496B75F67F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7540170"/>
                  </p:ext>
                </p:extLst>
              </p:nvPr>
            </p:nvGraphicFramePr>
            <p:xfrm>
              <a:off x="2032000" y="1690688"/>
              <a:ext cx="8127999" cy="25587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1918217781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2594491264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686001022"/>
                        </a:ext>
                      </a:extLst>
                    </a:gridCol>
                  </a:tblGrid>
                  <a:tr h="508931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1" dirty="0">
                              <a:solidFill>
                                <a:srgbClr val="00B0F0"/>
                              </a:solidFill>
                            </a:rPr>
                            <a:t>Maximum</a:t>
                          </a:r>
                          <a:r>
                            <a:rPr lang="en-US" b="0" dirty="0"/>
                            <a:t> degree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oMath>
                          </a14:m>
                          <a:endParaRPr 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1" dirty="0">
                              <a:solidFill>
                                <a:srgbClr val="00B0F0"/>
                              </a:solidFill>
                            </a:rPr>
                            <a:t>Average</a:t>
                          </a:r>
                          <a:r>
                            <a:rPr lang="en-US" b="0" dirty="0"/>
                            <a:t> degree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oMath>
                          </a14:m>
                          <a:endParaRPr lang="en-US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6426857"/>
                      </a:ext>
                    </a:extLst>
                  </a:tr>
                  <a:tr h="5089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Satisfiability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≲</m:t>
                                </m:r>
                                <m:sSup>
                                  <m:sSup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≲</m:t>
                                </m:r>
                                <m:sSup>
                                  <m:sSup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  <m:func>
                                  <m:func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42263036"/>
                      </a:ext>
                    </a:extLst>
                  </a:tr>
                  <a:tr h="5089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Search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≲</m:t>
                                </m:r>
                                <m:sSup>
                                  <m:sSup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≲</m:t>
                                </m:r>
                                <m:sSup>
                                  <m:sSup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  <m:func>
                                  <m:func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func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52156725"/>
                      </a:ext>
                    </a:extLst>
                  </a:tr>
                  <a:tr h="5159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Sampling algorithm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≲</m:t>
                                </m:r>
                                <m:sSup>
                                  <m:sSup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/5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≲</m:t>
                                </m:r>
                                <m:sSup>
                                  <m:sSupPr>
                                    <m:ctrlP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03994240"/>
                      </a:ext>
                    </a:extLst>
                  </a:tr>
                  <a:tr h="5159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Sampling hardness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≳</m:t>
                                </m:r>
                                <m:sSup>
                                  <m:sSupPr>
                                    <m:ctrlP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/2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00B0F0"/>
                              </a:solidFill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127068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4BD7C0F9-E95B-885F-422D-F496B75F67F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7540170"/>
                  </p:ext>
                </p:extLst>
              </p:nvPr>
            </p:nvGraphicFramePr>
            <p:xfrm>
              <a:off x="2032000" y="1690688"/>
              <a:ext cx="8127999" cy="25587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1918217781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2594491264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686001022"/>
                        </a:ext>
                      </a:extLst>
                    </a:gridCol>
                  </a:tblGrid>
                  <a:tr h="508931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450" t="-1190" r="-101126" b="-42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1190" r="-899" b="-42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426857"/>
                      </a:ext>
                    </a:extLst>
                  </a:tr>
                  <a:tr h="5089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Satisfiability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450" t="-102410" r="-101126" b="-3265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102410" r="-899" b="-3265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2263036"/>
                      </a:ext>
                    </a:extLst>
                  </a:tr>
                  <a:tr h="5089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Search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450" t="-200000" r="-101126" b="-2226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200000" r="-899" b="-2226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2156725"/>
                      </a:ext>
                    </a:extLst>
                  </a:tr>
                  <a:tr h="5159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Sampling algorithm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450" t="-296471" r="-101126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296471" r="-899" b="-1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03994240"/>
                      </a:ext>
                    </a:extLst>
                  </a:tr>
                  <a:tr h="5159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Sampling hardness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450" t="-396471" r="-101126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00B0F0"/>
                              </a:solidFill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1270684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E6EA90F-CAC6-0F4A-491F-45634DC6EEAA}"/>
                  </a:ext>
                </a:extLst>
              </p:cNvPr>
              <p:cNvSpPr txBox="1"/>
              <p:nvPr/>
            </p:nvSpPr>
            <p:spPr>
              <a:xfrm>
                <a:off x="1748219" y="4335517"/>
                <a:ext cx="890927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Intuitively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Random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-CNF is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slightly better </a:t>
                </a:r>
                <a:r>
                  <a:rPr lang="en-US" dirty="0"/>
                  <a:t>than standard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-CNF in satisfiability and search</a:t>
                </a:r>
              </a:p>
              <a:p>
                <a:r>
                  <a:rPr lang="en-US" sz="2400" b="1" dirty="0"/>
                  <a:t>Conjecture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Random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-CNF is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slightly better </a:t>
                </a:r>
                <a:r>
                  <a:rPr lang="en-US" dirty="0"/>
                  <a:t>than standard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-CNF also in sampling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C00000"/>
                    </a:solidFill>
                  </a:rPr>
                  <a:t>Disadvantage: maximum degree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func>
                                  <m:func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func>
                          </m:den>
                        </m:f>
                      </m:e>
                    </m:d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 (constant fraction of variables)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B050"/>
                    </a:solidFill>
                  </a:rPr>
                  <a:t>Advantage: structural properties of random instances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E6EA90F-CAC6-0F4A-491F-45634DC6EE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219" y="4335517"/>
                <a:ext cx="8909270" cy="1938992"/>
              </a:xfrm>
              <a:prstGeom prst="rect">
                <a:avLst/>
              </a:prstGeom>
              <a:blipFill>
                <a:blip r:embed="rId4"/>
                <a:stretch>
                  <a:fillRect l="-1095" t="-2516" b="-188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row: Left-Right 4">
            <a:extLst>
              <a:ext uri="{FF2B5EF4-FFF2-40B4-BE49-F238E27FC236}">
                <a16:creationId xmlns:a16="http://schemas.microsoft.com/office/drawing/2014/main" id="{EE493DEE-AA0A-5E54-221B-27E1B33AEC88}"/>
              </a:ext>
            </a:extLst>
          </p:cNvPr>
          <p:cNvSpPr/>
          <p:nvPr/>
        </p:nvSpPr>
        <p:spPr>
          <a:xfrm>
            <a:off x="6692461" y="3322583"/>
            <a:ext cx="1466194" cy="212834"/>
          </a:xfrm>
          <a:prstGeom prst="left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378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07427-1B67-D6DD-309A-B8F0906ED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Sampler 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[AJ’21, HWY’22]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9F55DF-1FC1-F9C9-14F7-52936AD20F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11714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altLang="zh-CN" dirty="0"/>
                  <a:t>Assume we want to 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en-US" altLang="zh-CN" dirty="0"/>
                  <a:t> is the marginal distribution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/>
                  <a:t> in a uniform solution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r>
                  <a:rPr lang="en-US" altLang="zh-CN" dirty="0"/>
                  <a:t> have lower bounds</a:t>
                </a:r>
              </a:p>
              <a:p>
                <a:pPr marL="457200" lvl="1" indent="0">
                  <a:buNone/>
                </a:pPr>
                <a:r>
                  <a:rPr lang="en-US" altLang="zh-CN" dirty="0"/>
                  <a:t>    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(using </a:t>
                </a:r>
                <a:r>
                  <a:rPr lang="en-US" altLang="zh-CN" i="1" dirty="0"/>
                  <a:t>local uniformity</a:t>
                </a:r>
                <a:r>
                  <a:rPr lang="en-US" altLang="zh-CN" dirty="0"/>
                  <a:t>)</a:t>
                </a:r>
              </a:p>
              <a:p>
                <a:pPr marL="457200" lvl="1" indent="0">
                  <a:buNone/>
                </a:pPr>
                <a:endParaRPr lang="en-US" altLang="zh-CN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⋅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⋅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⋅|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,…,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))⋅</m:t>
                        </m:r>
                      </m:e>
                    </m:nary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⋅|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,…, 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We first sample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457200" lvl="1" indent="0">
                  <a:buNone/>
                </a:pPr>
                <a:r>
                  <a:rPr lang="en-US" dirty="0"/>
                  <a:t>    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sampled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⋅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Once a clause is satisfied, it “vanishes” </a:t>
                </a:r>
              </a:p>
              <a:p>
                <a:pPr marL="457200" lvl="1" indent="0">
                  <a:buNone/>
                </a:pPr>
                <a:r>
                  <a:rPr lang="en-US" dirty="0"/>
                  <a:t> </a:t>
                </a:r>
              </a:p>
              <a:p>
                <a:pPr marL="457200" lvl="1" indent="0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9F55DF-1FC1-F9C9-14F7-52936AD20F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11714"/>
              </a:xfrm>
              <a:blipFill>
                <a:blip r:embed="rId2"/>
                <a:stretch>
                  <a:fillRect l="-928" t="-16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组合 49">
            <a:extLst>
              <a:ext uri="{FF2B5EF4-FFF2-40B4-BE49-F238E27FC236}">
                <a16:creationId xmlns:a16="http://schemas.microsoft.com/office/drawing/2014/main" id="{3F8532E5-5C29-85F0-4525-7B6906482AC3}"/>
              </a:ext>
            </a:extLst>
          </p:cNvPr>
          <p:cNvGrpSpPr/>
          <p:nvPr/>
        </p:nvGrpSpPr>
        <p:grpSpPr>
          <a:xfrm>
            <a:off x="8117047" y="4748719"/>
            <a:ext cx="2554857" cy="2122638"/>
            <a:chOff x="7691204" y="4310746"/>
            <a:chExt cx="2918187" cy="2326593"/>
          </a:xfrm>
        </p:grpSpPr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F3E0FBAB-A256-B856-9195-A6266E7689A1}"/>
                </a:ext>
              </a:extLst>
            </p:cNvPr>
            <p:cNvGrpSpPr/>
            <p:nvPr/>
          </p:nvGrpSpPr>
          <p:grpSpPr>
            <a:xfrm>
              <a:off x="7691204" y="4310746"/>
              <a:ext cx="2521480" cy="2326593"/>
              <a:chOff x="8290644" y="4349858"/>
              <a:chExt cx="2521480" cy="2326593"/>
            </a:xfrm>
          </p:grpSpPr>
          <p:grpSp>
            <p:nvGrpSpPr>
              <p:cNvPr id="8" name="组合 7">
                <a:extLst>
                  <a:ext uri="{FF2B5EF4-FFF2-40B4-BE49-F238E27FC236}">
                    <a16:creationId xmlns:a16="http://schemas.microsoft.com/office/drawing/2014/main" id="{6C146EB3-6E74-687F-5664-2C4718AA7B9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0568132">
                <a:off x="9573592" y="4349858"/>
                <a:ext cx="416356" cy="1953200"/>
                <a:chOff x="3469271" y="3052090"/>
                <a:chExt cx="635559" cy="2981520"/>
              </a:xfrm>
            </p:grpSpPr>
            <p:sp>
              <p:nvSpPr>
                <p:cNvPr id="4" name="椭圆 3">
                  <a:extLst>
                    <a:ext uri="{FF2B5EF4-FFF2-40B4-BE49-F238E27FC236}">
                      <a16:creationId xmlns:a16="http://schemas.microsoft.com/office/drawing/2014/main" id="{810FA5CF-0DBD-1825-4C86-23938D58AA1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669137" y="3581066"/>
                  <a:ext cx="223542" cy="223542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" name="椭圆 4">
                  <a:extLst>
                    <a:ext uri="{FF2B5EF4-FFF2-40B4-BE49-F238E27FC236}">
                      <a16:creationId xmlns:a16="http://schemas.microsoft.com/office/drawing/2014/main" id="{81779C1C-C90F-2C65-81C8-D7348A7782C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675280" y="5270949"/>
                  <a:ext cx="223542" cy="223542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" name="椭圆 5">
                  <a:extLst>
                    <a:ext uri="{FF2B5EF4-FFF2-40B4-BE49-F238E27FC236}">
                      <a16:creationId xmlns:a16="http://schemas.microsoft.com/office/drawing/2014/main" id="{C0F7A771-6198-5EC5-6047-2E3ECE1BF8D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675280" y="4423443"/>
                  <a:ext cx="223542" cy="223542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" name="椭圆 6">
                  <a:extLst>
                    <a:ext uri="{FF2B5EF4-FFF2-40B4-BE49-F238E27FC236}">
                      <a16:creationId xmlns:a16="http://schemas.microsoft.com/office/drawing/2014/main" id="{D0E3B4F7-B181-6925-DBBF-A41A43AA0772}"/>
                    </a:ext>
                  </a:extLst>
                </p:cNvPr>
                <p:cNvSpPr/>
                <p:nvPr/>
              </p:nvSpPr>
              <p:spPr>
                <a:xfrm rot="5400000">
                  <a:off x="2296291" y="4225070"/>
                  <a:ext cx="2981520" cy="635559"/>
                </a:xfrm>
                <a:prstGeom prst="ellipse">
                  <a:avLst/>
                </a:prstGeom>
                <a:noFill/>
                <a:ln w="25400" cmpd="sng">
                  <a:solidFill>
                    <a:schemeClr val="accent2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" name="组合 8">
                <a:extLst>
                  <a:ext uri="{FF2B5EF4-FFF2-40B4-BE49-F238E27FC236}">
                    <a16:creationId xmlns:a16="http://schemas.microsoft.com/office/drawing/2014/main" id="{20484BF2-B42B-16D0-CD3F-43E8320414C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175701">
                <a:off x="10061215" y="4433758"/>
                <a:ext cx="416356" cy="1953200"/>
                <a:chOff x="3469271" y="3052090"/>
                <a:chExt cx="635559" cy="2981520"/>
              </a:xfrm>
            </p:grpSpPr>
            <p:sp>
              <p:nvSpPr>
                <p:cNvPr id="10" name="椭圆 9">
                  <a:extLst>
                    <a:ext uri="{FF2B5EF4-FFF2-40B4-BE49-F238E27FC236}">
                      <a16:creationId xmlns:a16="http://schemas.microsoft.com/office/drawing/2014/main" id="{5D27FB4A-1EF5-802B-E702-D9C6353D7BB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669137" y="3581066"/>
                  <a:ext cx="223542" cy="223542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椭圆 10">
                  <a:extLst>
                    <a:ext uri="{FF2B5EF4-FFF2-40B4-BE49-F238E27FC236}">
                      <a16:creationId xmlns:a16="http://schemas.microsoft.com/office/drawing/2014/main" id="{0C26BCB2-9525-C749-1CA1-70392BDF08A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675280" y="5270949"/>
                  <a:ext cx="223542" cy="223542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" name="椭圆 11">
                  <a:extLst>
                    <a:ext uri="{FF2B5EF4-FFF2-40B4-BE49-F238E27FC236}">
                      <a16:creationId xmlns:a16="http://schemas.microsoft.com/office/drawing/2014/main" id="{292EB6FE-0BA7-3E94-BF51-14784F1303C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675280" y="4423443"/>
                  <a:ext cx="223542" cy="223542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椭圆 12">
                  <a:extLst>
                    <a:ext uri="{FF2B5EF4-FFF2-40B4-BE49-F238E27FC236}">
                      <a16:creationId xmlns:a16="http://schemas.microsoft.com/office/drawing/2014/main" id="{6700C85D-A0E2-6AC4-5694-0185847142EA}"/>
                    </a:ext>
                  </a:extLst>
                </p:cNvPr>
                <p:cNvSpPr/>
                <p:nvPr/>
              </p:nvSpPr>
              <p:spPr>
                <a:xfrm rot="5400000">
                  <a:off x="2296291" y="4225070"/>
                  <a:ext cx="2981520" cy="635559"/>
                </a:xfrm>
                <a:prstGeom prst="ellipse">
                  <a:avLst/>
                </a:prstGeom>
                <a:noFill/>
                <a:ln w="25400" cmpd="sng">
                  <a:solidFill>
                    <a:schemeClr val="accent2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" name="组合 13">
                <a:extLst>
                  <a:ext uri="{FF2B5EF4-FFF2-40B4-BE49-F238E27FC236}">
                    <a16:creationId xmlns:a16="http://schemas.microsoft.com/office/drawing/2014/main" id="{70EFC592-55B2-E1A6-8B8E-E6098928F57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5017416">
                <a:off x="9059066" y="4531664"/>
                <a:ext cx="416356" cy="1953200"/>
                <a:chOff x="3469271" y="3052090"/>
                <a:chExt cx="635559" cy="2981520"/>
              </a:xfrm>
            </p:grpSpPr>
            <p:sp>
              <p:nvSpPr>
                <p:cNvPr id="15" name="椭圆 14">
                  <a:extLst>
                    <a:ext uri="{FF2B5EF4-FFF2-40B4-BE49-F238E27FC236}">
                      <a16:creationId xmlns:a16="http://schemas.microsoft.com/office/drawing/2014/main" id="{269524B7-1CB1-C6E1-645B-357639CE5E1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669137" y="3581066"/>
                  <a:ext cx="223542" cy="223542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" name="椭圆 15">
                  <a:extLst>
                    <a:ext uri="{FF2B5EF4-FFF2-40B4-BE49-F238E27FC236}">
                      <a16:creationId xmlns:a16="http://schemas.microsoft.com/office/drawing/2014/main" id="{CBF91A2C-3DCA-89C8-994C-EC3573A23EB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675280" y="5270949"/>
                  <a:ext cx="223542" cy="223542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" name="椭圆 16">
                  <a:extLst>
                    <a:ext uri="{FF2B5EF4-FFF2-40B4-BE49-F238E27FC236}">
                      <a16:creationId xmlns:a16="http://schemas.microsoft.com/office/drawing/2014/main" id="{BCECCC39-B640-FED5-B89E-E05E8DB2BFC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675280" y="4423443"/>
                  <a:ext cx="223542" cy="223542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椭圆 17">
                  <a:extLst>
                    <a:ext uri="{FF2B5EF4-FFF2-40B4-BE49-F238E27FC236}">
                      <a16:creationId xmlns:a16="http://schemas.microsoft.com/office/drawing/2014/main" id="{8FE93EA0-6360-955F-B7D2-DD723FB422F2}"/>
                    </a:ext>
                  </a:extLst>
                </p:cNvPr>
                <p:cNvSpPr/>
                <p:nvPr/>
              </p:nvSpPr>
              <p:spPr>
                <a:xfrm rot="5400000">
                  <a:off x="2296291" y="4225070"/>
                  <a:ext cx="2981520" cy="635559"/>
                </a:xfrm>
                <a:prstGeom prst="ellipse">
                  <a:avLst/>
                </a:prstGeom>
                <a:noFill/>
                <a:ln w="25400" cmpd="sng">
                  <a:solidFill>
                    <a:schemeClr val="accent2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164A6EB1-3467-A278-1997-F73D8318E1C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9669622">
                <a:off x="8546306" y="4723251"/>
                <a:ext cx="416356" cy="1953200"/>
                <a:chOff x="3469271" y="3052090"/>
                <a:chExt cx="635559" cy="2981520"/>
              </a:xfrm>
            </p:grpSpPr>
            <p:sp>
              <p:nvSpPr>
                <p:cNvPr id="20" name="椭圆 19">
                  <a:extLst>
                    <a:ext uri="{FF2B5EF4-FFF2-40B4-BE49-F238E27FC236}">
                      <a16:creationId xmlns:a16="http://schemas.microsoft.com/office/drawing/2014/main" id="{B8388F50-F08C-4C65-E64F-7D02C07D440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669137" y="3581066"/>
                  <a:ext cx="223542" cy="223542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1" name="椭圆 20">
                  <a:extLst>
                    <a:ext uri="{FF2B5EF4-FFF2-40B4-BE49-F238E27FC236}">
                      <a16:creationId xmlns:a16="http://schemas.microsoft.com/office/drawing/2014/main" id="{A00A520D-A371-658B-8223-A0668424DDD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675280" y="5270949"/>
                  <a:ext cx="223542" cy="223542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2" name="椭圆 21">
                  <a:extLst>
                    <a:ext uri="{FF2B5EF4-FFF2-40B4-BE49-F238E27FC236}">
                      <a16:creationId xmlns:a16="http://schemas.microsoft.com/office/drawing/2014/main" id="{CDB1CEA4-D982-7465-3238-B38C48D2074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675280" y="4423443"/>
                  <a:ext cx="223542" cy="223542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3" name="椭圆 22">
                  <a:extLst>
                    <a:ext uri="{FF2B5EF4-FFF2-40B4-BE49-F238E27FC236}">
                      <a16:creationId xmlns:a16="http://schemas.microsoft.com/office/drawing/2014/main" id="{93D5128E-A884-794F-AFDA-40B18D1F73E6}"/>
                    </a:ext>
                  </a:extLst>
                </p:cNvPr>
                <p:cNvSpPr/>
                <p:nvPr/>
              </p:nvSpPr>
              <p:spPr>
                <a:xfrm rot="5400000">
                  <a:off x="2296291" y="4225070"/>
                  <a:ext cx="2981520" cy="635559"/>
                </a:xfrm>
                <a:prstGeom prst="ellipse">
                  <a:avLst/>
                </a:prstGeom>
                <a:noFill/>
                <a:ln w="25400" cmpd="sng">
                  <a:solidFill>
                    <a:schemeClr val="accent2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4" name="组合 23">
                <a:extLst>
                  <a:ext uri="{FF2B5EF4-FFF2-40B4-BE49-F238E27FC236}">
                    <a16:creationId xmlns:a16="http://schemas.microsoft.com/office/drawing/2014/main" id="{1BFAE021-CFFB-C218-CABF-9C4CB0D5D15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0395768" y="4549458"/>
                <a:ext cx="416356" cy="1953200"/>
                <a:chOff x="3469271" y="3052090"/>
                <a:chExt cx="635559" cy="2981520"/>
              </a:xfrm>
            </p:grpSpPr>
            <p:sp>
              <p:nvSpPr>
                <p:cNvPr id="25" name="椭圆 24">
                  <a:extLst>
                    <a:ext uri="{FF2B5EF4-FFF2-40B4-BE49-F238E27FC236}">
                      <a16:creationId xmlns:a16="http://schemas.microsoft.com/office/drawing/2014/main" id="{4D542875-35A1-A2F3-83E0-CF05EE31A2C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669137" y="3581066"/>
                  <a:ext cx="223542" cy="223542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" name="椭圆 25">
                  <a:extLst>
                    <a:ext uri="{FF2B5EF4-FFF2-40B4-BE49-F238E27FC236}">
                      <a16:creationId xmlns:a16="http://schemas.microsoft.com/office/drawing/2014/main" id="{85C5A612-0666-F194-52B8-CE233185111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675280" y="5270949"/>
                  <a:ext cx="223542" cy="223542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" name="椭圆 26">
                  <a:extLst>
                    <a:ext uri="{FF2B5EF4-FFF2-40B4-BE49-F238E27FC236}">
                      <a16:creationId xmlns:a16="http://schemas.microsoft.com/office/drawing/2014/main" id="{3B7C13D1-F83E-0CDA-4EFD-881938AFD9D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675280" y="4423443"/>
                  <a:ext cx="223542" cy="223542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" name="椭圆 27">
                  <a:extLst>
                    <a:ext uri="{FF2B5EF4-FFF2-40B4-BE49-F238E27FC236}">
                      <a16:creationId xmlns:a16="http://schemas.microsoft.com/office/drawing/2014/main" id="{ECD151F0-911D-C858-1A35-FC55CCC186F1}"/>
                    </a:ext>
                  </a:extLst>
                </p:cNvPr>
                <p:cNvSpPr/>
                <p:nvPr/>
              </p:nvSpPr>
              <p:spPr>
                <a:xfrm rot="5400000">
                  <a:off x="2296291" y="4225070"/>
                  <a:ext cx="2981520" cy="635559"/>
                </a:xfrm>
                <a:prstGeom prst="ellipse">
                  <a:avLst/>
                </a:prstGeom>
                <a:noFill/>
                <a:ln w="25400" cmpd="sng">
                  <a:solidFill>
                    <a:schemeClr val="accent2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DB1A4C58-6FAF-1670-CFDA-8EE9E3C0FDE6}"/>
                    </a:ext>
                  </a:extLst>
                </p:cNvPr>
                <p:cNvSpPr txBox="1"/>
                <p:nvPr/>
              </p:nvSpPr>
              <p:spPr>
                <a:xfrm>
                  <a:off x="8964545" y="4314146"/>
                  <a:ext cx="70540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DB1A4C58-6FAF-1670-CFDA-8EE9E3C0FD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64545" y="4314146"/>
                  <a:ext cx="705408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34021423-94E5-15A5-C012-2B5C6CB6DB4A}"/>
                    </a:ext>
                  </a:extLst>
                </p:cNvPr>
                <p:cNvSpPr txBox="1"/>
                <p:nvPr/>
              </p:nvSpPr>
              <p:spPr>
                <a:xfrm>
                  <a:off x="8248732" y="4797918"/>
                  <a:ext cx="48091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34021423-94E5-15A5-C012-2B5C6CB6DB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8732" y="4797918"/>
                  <a:ext cx="480917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直接箭头连接符 33">
              <a:extLst>
                <a:ext uri="{FF2B5EF4-FFF2-40B4-BE49-F238E27FC236}">
                  <a16:creationId xmlns:a16="http://schemas.microsoft.com/office/drawing/2014/main" id="{3875DAA4-487F-041A-936C-8518A6C74C4E}"/>
                </a:ext>
              </a:extLst>
            </p:cNvPr>
            <p:cNvCxnSpPr/>
            <p:nvPr/>
          </p:nvCxnSpPr>
          <p:spPr>
            <a:xfrm>
              <a:off x="8744483" y="5084803"/>
              <a:ext cx="274798" cy="1355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文本框 34">
                  <a:extLst>
                    <a:ext uri="{FF2B5EF4-FFF2-40B4-BE49-F238E27FC236}">
                      <a16:creationId xmlns:a16="http://schemas.microsoft.com/office/drawing/2014/main" id="{A2497562-69E4-5A10-E7E9-63815F58E3F9}"/>
                    </a:ext>
                  </a:extLst>
                </p:cNvPr>
                <p:cNvSpPr txBox="1"/>
                <p:nvPr/>
              </p:nvSpPr>
              <p:spPr>
                <a:xfrm>
                  <a:off x="9010208" y="6121972"/>
                  <a:ext cx="59441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5" name="文本框 34">
                  <a:extLst>
                    <a:ext uri="{FF2B5EF4-FFF2-40B4-BE49-F238E27FC236}">
                      <a16:creationId xmlns:a16="http://schemas.microsoft.com/office/drawing/2014/main" id="{A2497562-69E4-5A10-E7E9-63815F58E3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10208" y="6121972"/>
                  <a:ext cx="594411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09E5066C-3FB5-95EA-D013-D96CFED3594D}"/>
                    </a:ext>
                  </a:extLst>
                </p:cNvPr>
                <p:cNvSpPr txBox="1"/>
                <p:nvPr/>
              </p:nvSpPr>
              <p:spPr>
                <a:xfrm>
                  <a:off x="7885908" y="6066590"/>
                  <a:ext cx="48091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09E5066C-3FB5-95EA-D013-D96CFED359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5908" y="6066590"/>
                  <a:ext cx="480917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文本框 36">
                  <a:extLst>
                    <a:ext uri="{FF2B5EF4-FFF2-40B4-BE49-F238E27FC236}">
                      <a16:creationId xmlns:a16="http://schemas.microsoft.com/office/drawing/2014/main" id="{33C32BE0-8231-7E7B-A417-DD03C5E8C093}"/>
                    </a:ext>
                  </a:extLst>
                </p:cNvPr>
                <p:cNvSpPr txBox="1"/>
                <p:nvPr/>
              </p:nvSpPr>
              <p:spPr>
                <a:xfrm>
                  <a:off x="10128474" y="5925702"/>
                  <a:ext cx="48091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7" name="文本框 36">
                  <a:extLst>
                    <a:ext uri="{FF2B5EF4-FFF2-40B4-BE49-F238E27FC236}">
                      <a16:creationId xmlns:a16="http://schemas.microsoft.com/office/drawing/2014/main" id="{33C32BE0-8231-7E7B-A417-DD03C5E8C0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28474" y="5925702"/>
                  <a:ext cx="480917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44C461C9-53BE-D05E-7511-8BB9D0716AD4}"/>
              </a:ext>
            </a:extLst>
          </p:cNvPr>
          <p:cNvGrpSpPr/>
          <p:nvPr/>
        </p:nvGrpSpPr>
        <p:grpSpPr>
          <a:xfrm>
            <a:off x="5900060" y="2874982"/>
            <a:ext cx="4407200" cy="436800"/>
            <a:chOff x="5900060" y="2874982"/>
            <a:chExt cx="4407200" cy="436800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3E527154-14C7-A244-5788-2ECBC80EA82F}"/>
                </a:ext>
              </a:extLst>
            </p:cNvPr>
            <p:cNvGrpSpPr/>
            <p:nvPr/>
          </p:nvGrpSpPr>
          <p:grpSpPr>
            <a:xfrm>
              <a:off x="5900060" y="2874982"/>
              <a:ext cx="4407200" cy="436800"/>
              <a:chOff x="2113280" y="5304874"/>
              <a:chExt cx="4407200" cy="436800"/>
            </a:xfrm>
          </p:grpSpPr>
          <p:grpSp>
            <p:nvGrpSpPr>
              <p:cNvPr id="33" name="组合 32">
                <a:extLst>
                  <a:ext uri="{FF2B5EF4-FFF2-40B4-BE49-F238E27FC236}">
                    <a16:creationId xmlns:a16="http://schemas.microsoft.com/office/drawing/2014/main" id="{41E063F3-0384-CDE9-C3A8-3E973DD74EA3}"/>
                  </a:ext>
                </a:extLst>
              </p:cNvPr>
              <p:cNvGrpSpPr/>
              <p:nvPr/>
            </p:nvGrpSpPr>
            <p:grpSpPr>
              <a:xfrm>
                <a:off x="2113280" y="5741674"/>
                <a:ext cx="4407200" cy="0"/>
                <a:chOff x="2346960" y="5564465"/>
                <a:chExt cx="4407200" cy="0"/>
              </a:xfrm>
            </p:grpSpPr>
            <p:grpSp>
              <p:nvGrpSpPr>
                <p:cNvPr id="51" name="组合 50">
                  <a:extLst>
                    <a:ext uri="{FF2B5EF4-FFF2-40B4-BE49-F238E27FC236}">
                      <a16:creationId xmlns:a16="http://schemas.microsoft.com/office/drawing/2014/main" id="{6CECDB0E-7A87-A5D3-47F8-DAE16DC47A31}"/>
                    </a:ext>
                  </a:extLst>
                </p:cNvPr>
                <p:cNvGrpSpPr/>
                <p:nvPr/>
              </p:nvGrpSpPr>
              <p:grpSpPr>
                <a:xfrm>
                  <a:off x="2346960" y="5564465"/>
                  <a:ext cx="2527600" cy="0"/>
                  <a:chOff x="2346960" y="5564465"/>
                  <a:chExt cx="2527600" cy="0"/>
                </a:xfrm>
              </p:grpSpPr>
              <p:cxnSp>
                <p:nvCxnSpPr>
                  <p:cNvPr id="53" name="直接连接符 52">
                    <a:extLst>
                      <a:ext uri="{FF2B5EF4-FFF2-40B4-BE49-F238E27FC236}">
                        <a16:creationId xmlns:a16="http://schemas.microsoft.com/office/drawing/2014/main" id="{20708493-60C4-25D6-1B00-1BBA14923EBC}"/>
                      </a:ext>
                    </a:extLst>
                  </p:cNvPr>
                  <p:cNvCxnSpPr/>
                  <p:nvPr/>
                </p:nvCxnSpPr>
                <p:spPr>
                  <a:xfrm>
                    <a:off x="2346960" y="5564465"/>
                    <a:ext cx="1879600" cy="0"/>
                  </a:xfrm>
                  <a:prstGeom prst="line">
                    <a:avLst/>
                  </a:prstGeom>
                  <a:ln w="50800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直接连接符 53">
                    <a:extLst>
                      <a:ext uri="{FF2B5EF4-FFF2-40B4-BE49-F238E27FC236}">
                        <a16:creationId xmlns:a16="http://schemas.microsoft.com/office/drawing/2014/main" id="{9C728CF2-198B-52A5-59B7-198AD2BD64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26560" y="5564465"/>
                    <a:ext cx="648000" cy="0"/>
                  </a:xfrm>
                  <a:prstGeom prst="line">
                    <a:avLst/>
                  </a:prstGeom>
                  <a:ln w="50800"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2" name="直接连接符 51">
                  <a:extLst>
                    <a:ext uri="{FF2B5EF4-FFF2-40B4-BE49-F238E27FC236}">
                      <a16:creationId xmlns:a16="http://schemas.microsoft.com/office/drawing/2014/main" id="{C69F5FE2-9408-8A2A-FE22-F29FC9A8FCD5}"/>
                    </a:ext>
                  </a:extLst>
                </p:cNvPr>
                <p:cNvCxnSpPr/>
                <p:nvPr/>
              </p:nvCxnSpPr>
              <p:spPr>
                <a:xfrm>
                  <a:off x="4874560" y="5564465"/>
                  <a:ext cx="1879600" cy="0"/>
                </a:xfrm>
                <a:prstGeom prst="line">
                  <a:avLst/>
                </a:prstGeom>
                <a:ln w="508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文本框 41">
                    <a:extLst>
                      <a:ext uri="{FF2B5EF4-FFF2-40B4-BE49-F238E27FC236}">
                        <a16:creationId xmlns:a16="http://schemas.microsoft.com/office/drawing/2014/main" id="{8A1D9E26-AB52-CA39-8223-B301B542495F}"/>
                      </a:ext>
                    </a:extLst>
                  </p:cNvPr>
                  <p:cNvSpPr txBox="1"/>
                  <p:nvPr/>
                </p:nvSpPr>
                <p:spPr>
                  <a:xfrm>
                    <a:off x="3992880" y="5304874"/>
                    <a:ext cx="67477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?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47" name="文本框 46">
                    <a:extLst>
                      <a:ext uri="{FF2B5EF4-FFF2-40B4-BE49-F238E27FC236}">
                        <a16:creationId xmlns:a16="http://schemas.microsoft.com/office/drawing/2014/main" id="{C8F043DD-1E14-5919-3D7E-B27E0720EF7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92880" y="5304874"/>
                    <a:ext cx="674774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文本框 55">
                  <a:extLst>
                    <a:ext uri="{FF2B5EF4-FFF2-40B4-BE49-F238E27FC236}">
                      <a16:creationId xmlns:a16="http://schemas.microsoft.com/office/drawing/2014/main" id="{D713E11C-4C25-3DFF-509D-5017A404850E}"/>
                    </a:ext>
                  </a:extLst>
                </p:cNvPr>
                <p:cNvSpPr txBox="1"/>
                <p:nvPr/>
              </p:nvSpPr>
              <p:spPr>
                <a:xfrm>
                  <a:off x="6390357" y="2874982"/>
                  <a:ext cx="89900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/>
                    <a:t>False (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altLang="zh-CN" dirty="0"/>
                    <a:t>)</a:t>
                  </a:r>
                  <a:endParaRPr lang="zh-CN" altLang="en-US" dirty="0"/>
                </a:p>
              </p:txBody>
            </p:sp>
          </mc:Choice>
          <mc:Fallback xmlns="">
            <p:sp>
              <p:nvSpPr>
                <p:cNvPr id="56" name="文本框 55">
                  <a:extLst>
                    <a:ext uri="{FF2B5EF4-FFF2-40B4-BE49-F238E27FC236}">
                      <a16:creationId xmlns:a16="http://schemas.microsoft.com/office/drawing/2014/main" id="{D713E11C-4C25-3DFF-509D-5017A40485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0357" y="2874982"/>
                  <a:ext cx="899005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5405" t="-10000" r="-13514" b="-2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文本框 56">
                  <a:extLst>
                    <a:ext uri="{FF2B5EF4-FFF2-40B4-BE49-F238E27FC236}">
                      <a16:creationId xmlns:a16="http://schemas.microsoft.com/office/drawing/2014/main" id="{04CB69B1-78E2-F8B1-14FD-40FBCE9A7A16}"/>
                    </a:ext>
                  </a:extLst>
                </p:cNvPr>
                <p:cNvSpPr txBox="1"/>
                <p:nvPr/>
              </p:nvSpPr>
              <p:spPr>
                <a:xfrm>
                  <a:off x="8916561" y="2874982"/>
                  <a:ext cx="104463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b="0" dirty="0"/>
                    <a:t>True (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altLang="zh-CN" dirty="0"/>
                    <a:t>)</a:t>
                  </a:r>
                  <a:endParaRPr lang="zh-CN" altLang="en-US" dirty="0"/>
                </a:p>
              </p:txBody>
            </p:sp>
          </mc:Choice>
          <mc:Fallback xmlns="">
            <p:sp>
              <p:nvSpPr>
                <p:cNvPr id="57" name="文本框 56">
                  <a:extLst>
                    <a:ext uri="{FF2B5EF4-FFF2-40B4-BE49-F238E27FC236}">
                      <a16:creationId xmlns:a16="http://schemas.microsoft.com/office/drawing/2014/main" id="{04CB69B1-78E2-F8B1-14FD-40FBCE9A7A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16561" y="2874982"/>
                  <a:ext cx="1044630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5263" t="-10000" b="-2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4714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07427-1B67-D6DD-309A-B8F0906ED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Recursive Sampler 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[AJ’21, HWY’22]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9F55DF-1FC1-F9C9-14F7-52936AD20F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11714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altLang="zh-CN" dirty="0"/>
                  <a:t>Assume we want to 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en-US" altLang="zh-CN" dirty="0"/>
                  <a:t> is the marginal distribution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/>
                  <a:t> in a uniform solution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r>
                  <a:rPr lang="en-US" altLang="zh-CN" dirty="0"/>
                  <a:t> have lower bounds</a:t>
                </a:r>
              </a:p>
              <a:p>
                <a:pPr marL="457200" lvl="1" indent="0">
                  <a:buNone/>
                </a:pPr>
                <a:r>
                  <a:rPr lang="en-US" altLang="zh-CN" dirty="0"/>
                  <a:t>     (using </a:t>
                </a:r>
                <a:r>
                  <a:rPr lang="en-US" altLang="zh-CN" i="1" dirty="0"/>
                  <a:t>local uniformity</a:t>
                </a:r>
                <a:r>
                  <a:rPr lang="en-US" altLang="zh-CN" dirty="0"/>
                  <a:t>)</a:t>
                </a:r>
              </a:p>
              <a:p>
                <a:pPr marL="457200" lvl="1" indent="0">
                  <a:buNone/>
                </a:pPr>
                <a:endParaRPr lang="en-US" altLang="zh-CN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⋅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⋅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⋅|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,…,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))⋅</m:t>
                        </m:r>
                      </m:e>
                    </m:nary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⋅|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,…, 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We first sample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457200" lvl="1" indent="0">
                  <a:buNone/>
                </a:pPr>
                <a:r>
                  <a:rPr lang="en-US" dirty="0"/>
                  <a:t>    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sampled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⋅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Once a clause is satisfied, it “vanishes” </a:t>
                </a:r>
              </a:p>
              <a:p>
                <a:pPr lvl="2"/>
                <a:r>
                  <a:rPr lang="en-US" altLang="zh-CN" dirty="0"/>
                  <a:t>Suppose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satisfies the dashed clauses. Then …</a:t>
                </a:r>
              </a:p>
              <a:p>
                <a:pPr lvl="2"/>
                <a:r>
                  <a:rPr lang="en-US" altLang="zh-CN" dirty="0"/>
                  <a:t>Conditioned on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zh-CN" dirty="0"/>
                  <a:t> are independent!</a:t>
                </a: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9F55DF-1FC1-F9C9-14F7-52936AD20F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11714"/>
              </a:xfrm>
              <a:blipFill>
                <a:blip r:embed="rId2"/>
                <a:stretch>
                  <a:fillRect l="-928" t="-16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组合 7">
            <a:extLst>
              <a:ext uri="{FF2B5EF4-FFF2-40B4-BE49-F238E27FC236}">
                <a16:creationId xmlns:a16="http://schemas.microsoft.com/office/drawing/2014/main" id="{6C146EB3-6E74-687F-5664-2C4718AA7B97}"/>
              </a:ext>
            </a:extLst>
          </p:cNvPr>
          <p:cNvGrpSpPr>
            <a:grpSpLocks noChangeAspect="1"/>
          </p:cNvGrpSpPr>
          <p:nvPr/>
        </p:nvGrpSpPr>
        <p:grpSpPr>
          <a:xfrm rot="20568132">
            <a:off x="9240261" y="4748719"/>
            <a:ext cx="364517" cy="1781978"/>
            <a:chOff x="3469271" y="3052090"/>
            <a:chExt cx="635559" cy="2981520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810FA5CF-0DBD-1825-4C86-23938D58AA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69137" y="3581066"/>
              <a:ext cx="223542" cy="2235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81779C1C-C90F-2C65-81C8-D7348A7782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75280" y="5270949"/>
              <a:ext cx="223542" cy="2235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C0F7A771-6198-5EC5-6047-2E3ECE1BF8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75280" y="4423443"/>
              <a:ext cx="223542" cy="2235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D0E3B4F7-B181-6925-DBBF-A41A43AA0772}"/>
                </a:ext>
              </a:extLst>
            </p:cNvPr>
            <p:cNvSpPr/>
            <p:nvPr/>
          </p:nvSpPr>
          <p:spPr>
            <a:xfrm rot="5400000">
              <a:off x="2296291" y="4225070"/>
              <a:ext cx="2981520" cy="635559"/>
            </a:xfrm>
            <a:prstGeom prst="ellipse">
              <a:avLst/>
            </a:prstGeom>
            <a:noFill/>
            <a:ln w="25400" cmpd="sng">
              <a:solidFill>
                <a:schemeClr val="accent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20484BF2-B42B-16D0-CD3F-43E8320414C0}"/>
              </a:ext>
            </a:extLst>
          </p:cNvPr>
          <p:cNvGrpSpPr>
            <a:grpSpLocks noChangeAspect="1"/>
          </p:cNvGrpSpPr>
          <p:nvPr/>
        </p:nvGrpSpPr>
        <p:grpSpPr>
          <a:xfrm rot="2175701">
            <a:off x="9667172" y="4825264"/>
            <a:ext cx="364517" cy="1781978"/>
            <a:chOff x="3469271" y="3052090"/>
            <a:chExt cx="635559" cy="2981520"/>
          </a:xfrm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5D27FB4A-1EF5-802B-E702-D9C6353D7B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69137" y="3581066"/>
              <a:ext cx="223542" cy="2235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0C26BCB2-9525-C749-1CA1-70392BDF08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75280" y="5270949"/>
              <a:ext cx="223542" cy="2235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292EB6FE-0BA7-3E94-BF51-14784F1303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75280" y="4423443"/>
              <a:ext cx="223542" cy="2235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6700C85D-A0E2-6AC4-5694-0185847142EA}"/>
                </a:ext>
              </a:extLst>
            </p:cNvPr>
            <p:cNvSpPr/>
            <p:nvPr/>
          </p:nvSpPr>
          <p:spPr>
            <a:xfrm rot="5400000">
              <a:off x="2296291" y="4225070"/>
              <a:ext cx="2981520" cy="635559"/>
            </a:xfrm>
            <a:prstGeom prst="ellipse">
              <a:avLst/>
            </a:prstGeom>
            <a:noFill/>
            <a:ln w="25400" cmpd="sng">
              <a:solidFill>
                <a:schemeClr val="accent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椭圆 14">
            <a:extLst>
              <a:ext uri="{FF2B5EF4-FFF2-40B4-BE49-F238E27FC236}">
                <a16:creationId xmlns:a16="http://schemas.microsoft.com/office/drawing/2014/main" id="{269524B7-1CB1-C6E1-645B-357639CE5E14}"/>
              </a:ext>
            </a:extLst>
          </p:cNvPr>
          <p:cNvSpPr>
            <a:spLocks noChangeAspect="1"/>
          </p:cNvSpPr>
          <p:nvPr/>
        </p:nvSpPr>
        <p:spPr>
          <a:xfrm rot="15017416">
            <a:off x="8447537" y="5909344"/>
            <a:ext cx="133605" cy="12821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CBF91A2C-3DCA-89C8-994C-EC3573A23EB1}"/>
              </a:ext>
            </a:extLst>
          </p:cNvPr>
          <p:cNvSpPr>
            <a:spLocks noChangeAspect="1"/>
          </p:cNvSpPr>
          <p:nvPr/>
        </p:nvSpPr>
        <p:spPr>
          <a:xfrm rot="15017416">
            <a:off x="9358728" y="5579016"/>
            <a:ext cx="133605" cy="12821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BCECCC39-B640-FED5-B89E-E05E8DB2BFC1}"/>
              </a:ext>
            </a:extLst>
          </p:cNvPr>
          <p:cNvSpPr>
            <a:spLocks noChangeAspect="1"/>
          </p:cNvSpPr>
          <p:nvPr/>
        </p:nvSpPr>
        <p:spPr>
          <a:xfrm rot="15017416">
            <a:off x="8901129" y="5742948"/>
            <a:ext cx="133605" cy="12821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8FE93EA0-6360-955F-B7D2-DD723FB422F2}"/>
              </a:ext>
            </a:extLst>
          </p:cNvPr>
          <p:cNvSpPr/>
          <p:nvPr/>
        </p:nvSpPr>
        <p:spPr>
          <a:xfrm rot="20417416">
            <a:off x="8117046" y="5615647"/>
            <a:ext cx="1710016" cy="379857"/>
          </a:xfrm>
          <a:prstGeom prst="ellipse">
            <a:avLst/>
          </a:prstGeom>
          <a:noFill/>
          <a:ln w="25400" cmpd="sng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164A6EB1-3467-A278-1997-F73D8318E1C8}"/>
              </a:ext>
            </a:extLst>
          </p:cNvPr>
          <p:cNvGrpSpPr>
            <a:grpSpLocks noChangeAspect="1"/>
          </p:cNvGrpSpPr>
          <p:nvPr/>
        </p:nvGrpSpPr>
        <p:grpSpPr>
          <a:xfrm rot="19669622">
            <a:off x="8340878" y="5089379"/>
            <a:ext cx="364517" cy="1781978"/>
            <a:chOff x="3469271" y="3052090"/>
            <a:chExt cx="635559" cy="2981520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B8388F50-F08C-4C65-E64F-7D02C07D44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69137" y="3581066"/>
              <a:ext cx="223542" cy="2235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A00A520D-A371-658B-8223-A0668424DD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75280" y="5270949"/>
              <a:ext cx="223542" cy="2235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CDB1CEA4-D982-7465-3238-B38C48D207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75280" y="4423443"/>
              <a:ext cx="223542" cy="2235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93D5128E-A884-794F-AFDA-40B18D1F73E6}"/>
                </a:ext>
              </a:extLst>
            </p:cNvPr>
            <p:cNvSpPr/>
            <p:nvPr/>
          </p:nvSpPr>
          <p:spPr>
            <a:xfrm rot="5400000">
              <a:off x="2296291" y="4225070"/>
              <a:ext cx="2981520" cy="635559"/>
            </a:xfrm>
            <a:prstGeom prst="ellipse">
              <a:avLst/>
            </a:prstGeom>
            <a:noFill/>
            <a:ln w="25400" cmpd="sng">
              <a:solidFill>
                <a:schemeClr val="accent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1BFAE021-CFFB-C218-CABF-9C4CB0D5D158}"/>
              </a:ext>
            </a:extLst>
          </p:cNvPr>
          <p:cNvGrpSpPr>
            <a:grpSpLocks noChangeAspect="1"/>
          </p:cNvGrpSpPr>
          <p:nvPr/>
        </p:nvGrpSpPr>
        <p:grpSpPr>
          <a:xfrm>
            <a:off x="9960072" y="4930822"/>
            <a:ext cx="364517" cy="1781978"/>
            <a:chOff x="3469271" y="3052090"/>
            <a:chExt cx="635559" cy="2981520"/>
          </a:xfrm>
        </p:grpSpPr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4D542875-35A1-A2F3-83E0-CF05EE31A2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69137" y="3581066"/>
              <a:ext cx="223542" cy="2235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85C5A612-0666-F194-52B8-CE23318511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75280" y="5270949"/>
              <a:ext cx="223542" cy="2235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3B7C13D1-F83E-0CDA-4EFD-881938AFD9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75280" y="4423443"/>
              <a:ext cx="223542" cy="2235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ECD151F0-911D-C858-1A35-FC55CCC186F1}"/>
                </a:ext>
              </a:extLst>
            </p:cNvPr>
            <p:cNvSpPr/>
            <p:nvPr/>
          </p:nvSpPr>
          <p:spPr>
            <a:xfrm rot="5400000">
              <a:off x="2296291" y="4225070"/>
              <a:ext cx="2981520" cy="635559"/>
            </a:xfrm>
            <a:prstGeom prst="ellipse">
              <a:avLst/>
            </a:prstGeom>
            <a:noFill/>
            <a:ln w="25400" cmpd="sng">
              <a:solidFill>
                <a:schemeClr val="accent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DB1A4C58-6FAF-1670-CFDA-8EE9E3C0FDE6}"/>
                  </a:ext>
                </a:extLst>
              </p:cNvPr>
              <p:cNvSpPr txBox="1"/>
              <p:nvPr/>
            </p:nvSpPr>
            <p:spPr>
              <a:xfrm>
                <a:off x="9231850" y="4751821"/>
                <a:ext cx="617581" cy="336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DB1A4C58-6FAF-1670-CFDA-8EE9E3C0FD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1850" y="4751821"/>
                <a:ext cx="617581" cy="336955"/>
              </a:xfrm>
              <a:prstGeom prst="rect">
                <a:avLst/>
              </a:prstGeom>
              <a:blipFill>
                <a:blip r:embed="rId3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34021423-94E5-15A5-C012-2B5C6CB6DB4A}"/>
                  </a:ext>
                </a:extLst>
              </p:cNvPr>
              <p:cNvSpPr txBox="1"/>
              <p:nvPr/>
            </p:nvSpPr>
            <p:spPr>
              <a:xfrm>
                <a:off x="8605160" y="5193184"/>
                <a:ext cx="421040" cy="336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34021423-94E5-15A5-C012-2B5C6CB6DB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5160" y="5193184"/>
                <a:ext cx="421040" cy="336955"/>
              </a:xfrm>
              <a:prstGeom prst="rect">
                <a:avLst/>
              </a:prstGeom>
              <a:blipFill>
                <a:blip r:embed="rId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3875DAA4-487F-041A-936C-8518A6C74C4E}"/>
              </a:ext>
            </a:extLst>
          </p:cNvPr>
          <p:cNvCxnSpPr/>
          <p:nvPr/>
        </p:nvCxnSpPr>
        <p:spPr>
          <a:xfrm>
            <a:off x="9039187" y="5454920"/>
            <a:ext cx="240584" cy="1236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A2497562-69E4-5A10-E7E9-63815F58E3F9}"/>
                  </a:ext>
                </a:extLst>
              </p:cNvPr>
              <p:cNvSpPr txBox="1"/>
              <p:nvPr/>
            </p:nvSpPr>
            <p:spPr>
              <a:xfrm>
                <a:off x="9271828" y="6401168"/>
                <a:ext cx="520404" cy="336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A2497562-69E4-5A10-E7E9-63815F58E3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1828" y="6401168"/>
                <a:ext cx="520404" cy="336955"/>
              </a:xfrm>
              <a:prstGeom prst="rect">
                <a:avLst/>
              </a:prstGeom>
              <a:blipFill>
                <a:blip r:embed="rId5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09E5066C-3FB5-95EA-D013-D96CFED3594D}"/>
                  </a:ext>
                </a:extLst>
              </p:cNvPr>
              <p:cNvSpPr txBox="1"/>
              <p:nvPr/>
            </p:nvSpPr>
            <p:spPr>
              <a:xfrm>
                <a:off x="8287509" y="6350641"/>
                <a:ext cx="421040" cy="336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09E5066C-3FB5-95EA-D013-D96CFED35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7509" y="6350641"/>
                <a:ext cx="421040" cy="336955"/>
              </a:xfrm>
              <a:prstGeom prst="rect">
                <a:avLst/>
              </a:prstGeom>
              <a:blipFill>
                <a:blip r:embed="rId6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33C32BE0-8231-7E7B-A417-DD03C5E8C093}"/>
                  </a:ext>
                </a:extLst>
              </p:cNvPr>
              <p:cNvSpPr txBox="1"/>
              <p:nvPr/>
            </p:nvSpPr>
            <p:spPr>
              <a:xfrm>
                <a:off x="10250864" y="6222104"/>
                <a:ext cx="421040" cy="336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33C32BE0-8231-7E7B-A417-DD03C5E8C0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0864" y="6222104"/>
                <a:ext cx="421040" cy="336955"/>
              </a:xfrm>
              <a:prstGeom prst="rect">
                <a:avLst/>
              </a:prstGeom>
              <a:blipFill>
                <a:blip r:embed="rId7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组合 30">
            <a:extLst>
              <a:ext uri="{FF2B5EF4-FFF2-40B4-BE49-F238E27FC236}">
                <a16:creationId xmlns:a16="http://schemas.microsoft.com/office/drawing/2014/main" id="{3E527154-14C7-A244-5788-2ECBC80EA82F}"/>
              </a:ext>
            </a:extLst>
          </p:cNvPr>
          <p:cNvGrpSpPr/>
          <p:nvPr/>
        </p:nvGrpSpPr>
        <p:grpSpPr>
          <a:xfrm>
            <a:off x="5900060" y="2874982"/>
            <a:ext cx="4407200" cy="436800"/>
            <a:chOff x="2113280" y="5304874"/>
            <a:chExt cx="4407200" cy="436800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41E063F3-0384-CDE9-C3A8-3E973DD74EA3}"/>
                </a:ext>
              </a:extLst>
            </p:cNvPr>
            <p:cNvGrpSpPr/>
            <p:nvPr/>
          </p:nvGrpSpPr>
          <p:grpSpPr>
            <a:xfrm>
              <a:off x="2113280" y="5741674"/>
              <a:ext cx="4407200" cy="0"/>
              <a:chOff x="2346960" y="5564465"/>
              <a:chExt cx="4407200" cy="0"/>
            </a:xfrm>
          </p:grpSpPr>
          <p:grpSp>
            <p:nvGrpSpPr>
              <p:cNvPr id="51" name="组合 50">
                <a:extLst>
                  <a:ext uri="{FF2B5EF4-FFF2-40B4-BE49-F238E27FC236}">
                    <a16:creationId xmlns:a16="http://schemas.microsoft.com/office/drawing/2014/main" id="{6CECDB0E-7A87-A5D3-47F8-DAE16DC47A31}"/>
                  </a:ext>
                </a:extLst>
              </p:cNvPr>
              <p:cNvGrpSpPr/>
              <p:nvPr/>
            </p:nvGrpSpPr>
            <p:grpSpPr>
              <a:xfrm>
                <a:off x="2346960" y="5564465"/>
                <a:ext cx="2527600" cy="0"/>
                <a:chOff x="2346960" y="5564465"/>
                <a:chExt cx="2527600" cy="0"/>
              </a:xfrm>
            </p:grpSpPr>
            <p:cxnSp>
              <p:nvCxnSpPr>
                <p:cNvPr id="53" name="直接连接符 52">
                  <a:extLst>
                    <a:ext uri="{FF2B5EF4-FFF2-40B4-BE49-F238E27FC236}">
                      <a16:creationId xmlns:a16="http://schemas.microsoft.com/office/drawing/2014/main" id="{20708493-60C4-25D6-1B00-1BBA14923EBC}"/>
                    </a:ext>
                  </a:extLst>
                </p:cNvPr>
                <p:cNvCxnSpPr/>
                <p:nvPr/>
              </p:nvCxnSpPr>
              <p:spPr>
                <a:xfrm>
                  <a:off x="2346960" y="5564465"/>
                  <a:ext cx="1879600" cy="0"/>
                </a:xfrm>
                <a:prstGeom prst="line">
                  <a:avLst/>
                </a:prstGeom>
                <a:ln w="508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接连接符 53">
                  <a:extLst>
                    <a:ext uri="{FF2B5EF4-FFF2-40B4-BE49-F238E27FC236}">
                      <a16:creationId xmlns:a16="http://schemas.microsoft.com/office/drawing/2014/main" id="{9C728CF2-198B-52A5-59B7-198AD2BD64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26560" y="5564465"/>
                  <a:ext cx="648000" cy="0"/>
                </a:xfrm>
                <a:prstGeom prst="line">
                  <a:avLst/>
                </a:prstGeom>
                <a:ln w="5080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2" name="直接连接符 51">
                <a:extLst>
                  <a:ext uri="{FF2B5EF4-FFF2-40B4-BE49-F238E27FC236}">
                    <a16:creationId xmlns:a16="http://schemas.microsoft.com/office/drawing/2014/main" id="{C69F5FE2-9408-8A2A-FE22-F29FC9A8FCD5}"/>
                  </a:ext>
                </a:extLst>
              </p:cNvPr>
              <p:cNvCxnSpPr/>
              <p:nvPr/>
            </p:nvCxnSpPr>
            <p:spPr>
              <a:xfrm>
                <a:off x="4874560" y="5564465"/>
                <a:ext cx="1879600" cy="0"/>
              </a:xfrm>
              <a:prstGeom prst="line">
                <a:avLst/>
              </a:prstGeom>
              <a:ln w="508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文本框 37">
                  <a:extLst>
                    <a:ext uri="{FF2B5EF4-FFF2-40B4-BE49-F238E27FC236}">
                      <a16:creationId xmlns:a16="http://schemas.microsoft.com/office/drawing/2014/main" id="{15AB2F4A-B572-177A-0670-111E0BC7290F}"/>
                    </a:ext>
                  </a:extLst>
                </p:cNvPr>
                <p:cNvSpPr txBox="1"/>
                <p:nvPr/>
              </p:nvSpPr>
              <p:spPr>
                <a:xfrm>
                  <a:off x="2603577" y="5304874"/>
                  <a:ext cx="89900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/>
                    <a:t>False (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altLang="zh-CN" dirty="0"/>
                    <a:t>)</a:t>
                  </a:r>
                  <a:endParaRPr lang="zh-CN" altLang="en-US" dirty="0"/>
                </a:p>
              </p:txBody>
            </p:sp>
          </mc:Choice>
          <mc:Fallback xmlns="">
            <p:sp>
              <p:nvSpPr>
                <p:cNvPr id="38" name="文本框 37">
                  <a:extLst>
                    <a:ext uri="{FF2B5EF4-FFF2-40B4-BE49-F238E27FC236}">
                      <a16:creationId xmlns:a16="http://schemas.microsoft.com/office/drawing/2014/main" id="{15AB2F4A-B572-177A-0670-111E0BC729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3577" y="5304874"/>
                  <a:ext cx="899005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5405" t="-10000" r="-13514" b="-2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文本框 41">
                  <a:extLst>
                    <a:ext uri="{FF2B5EF4-FFF2-40B4-BE49-F238E27FC236}">
                      <a16:creationId xmlns:a16="http://schemas.microsoft.com/office/drawing/2014/main" id="{8A1D9E26-AB52-CA39-8223-B301B542495F}"/>
                    </a:ext>
                  </a:extLst>
                </p:cNvPr>
                <p:cNvSpPr txBox="1"/>
                <p:nvPr/>
              </p:nvSpPr>
              <p:spPr>
                <a:xfrm>
                  <a:off x="3992880" y="5304874"/>
                  <a:ext cx="67477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7" name="文本框 46">
                  <a:extLst>
                    <a:ext uri="{FF2B5EF4-FFF2-40B4-BE49-F238E27FC236}">
                      <a16:creationId xmlns:a16="http://schemas.microsoft.com/office/drawing/2014/main" id="{C8F043DD-1E14-5919-3D7E-B27E0720EF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2880" y="5304874"/>
                  <a:ext cx="674774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id="{F9A5879F-7942-082E-E7AA-94BBD5676466}"/>
                    </a:ext>
                  </a:extLst>
                </p:cNvPr>
                <p:cNvSpPr txBox="1"/>
                <p:nvPr/>
              </p:nvSpPr>
              <p:spPr>
                <a:xfrm>
                  <a:off x="5129781" y="5304874"/>
                  <a:ext cx="104463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b="0" dirty="0"/>
                    <a:t>True (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altLang="zh-CN" dirty="0"/>
                    <a:t>)</a:t>
                  </a:r>
                  <a:endParaRPr lang="zh-CN" altLang="en-US" dirty="0"/>
                </a:p>
              </p:txBody>
            </p:sp>
          </mc:Choice>
          <mc:Fallback xmlns=""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id="{F9A5879F-7942-082E-E7AA-94BBD56764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9781" y="5304874"/>
                  <a:ext cx="1044630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5263" t="-10000" b="-2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4913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07427-1B67-D6DD-309A-B8F0906ED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Random Instances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9F55DF-1FC1-F9C9-14F7-52936AD20F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75633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Main difficulty: high-degree variables having no local uniformity</a:t>
                </a:r>
                <a:endParaRPr lang="en-US" dirty="0">
                  <a:solidFill>
                    <a:srgbClr val="C00000"/>
                  </a:solidFill>
                </a:endParaRPr>
              </a:p>
              <a:p>
                <a:pPr lvl="1">
                  <a:lnSpc>
                    <a:spcPts val="2400"/>
                  </a:lnSpc>
                </a:pPr>
                <a:r>
                  <a:rPr lang="en-US" dirty="0"/>
                  <a:t>Partition variables into </a:t>
                </a:r>
                <a:r>
                  <a:rPr lang="en-US" altLang="zh-CN" dirty="0">
                    <a:solidFill>
                      <a:srgbClr val="00B0F0"/>
                    </a:solidFill>
                  </a:rPr>
                  <a:t>Good</a:t>
                </a:r>
                <a:r>
                  <a:rPr lang="en-US" dirty="0"/>
                  <a:t> part and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Bad</a:t>
                </a:r>
                <a:r>
                  <a:rPr lang="en-US" dirty="0"/>
                  <a:t> part</a:t>
                </a:r>
              </a:p>
              <a:p>
                <a:pPr lvl="1">
                  <a:lnSpc>
                    <a:spcPts val="2400"/>
                  </a:lnSpc>
                </a:pPr>
                <a:r>
                  <a:rPr lang="en-US" dirty="0"/>
                  <a:t>Only </a:t>
                </a:r>
                <a:r>
                  <a:rPr lang="en-US" dirty="0">
                    <a:solidFill>
                      <a:srgbClr val="00B0F0"/>
                    </a:solidFill>
                  </a:rPr>
                  <a:t>Good</a:t>
                </a:r>
                <a:r>
                  <a:rPr lang="en-US" dirty="0"/>
                  <a:t> variables are guaranteed to have local uniformity</a:t>
                </a:r>
              </a:p>
              <a:p>
                <a:pPr lvl="1">
                  <a:lnSpc>
                    <a:spcPts val="2400"/>
                  </a:lnSpc>
                </a:pPr>
                <a:r>
                  <a:rPr lang="en-US" dirty="0"/>
                  <a:t>For </a:t>
                </a:r>
                <a:r>
                  <a:rPr lang="en-US" dirty="0">
                    <a:solidFill>
                      <a:srgbClr val="FF0000"/>
                    </a:solidFill>
                  </a:rPr>
                  <a:t>Bad</a:t>
                </a:r>
                <a:r>
                  <a:rPr lang="en-US" dirty="0"/>
                  <a:t> variables, use </a:t>
                </a:r>
                <a:r>
                  <a:rPr lang="en-US" i="1" dirty="0">
                    <a:solidFill>
                      <a:srgbClr val="00B050"/>
                    </a:solidFill>
                  </a:rPr>
                  <a:t>rejection sampling </a:t>
                </a:r>
                <a:r>
                  <a:rPr lang="en-US" dirty="0"/>
                  <a:t>directly</a:t>
                </a:r>
              </a:p>
              <a:p>
                <a:pPr>
                  <a:lnSpc>
                    <a:spcPts val="2400"/>
                  </a:lnSpc>
                </a:pPr>
                <a:endParaRPr lang="en-US" dirty="0"/>
              </a:p>
              <a:p>
                <a:pPr>
                  <a:lnSpc>
                    <a:spcPts val="2400"/>
                  </a:lnSpc>
                </a:pPr>
                <a:r>
                  <a:rPr lang="en-US" altLang="zh-CN" dirty="0"/>
                  <a:t>For </a:t>
                </a:r>
                <a:r>
                  <a:rPr lang="en-US" altLang="zh-CN" dirty="0">
                    <a:solidFill>
                      <a:srgbClr val="00B0F0"/>
                    </a:solidFill>
                  </a:rPr>
                  <a:t>Good</a:t>
                </a:r>
                <a:r>
                  <a:rPr lang="en-US" altLang="zh-CN" dirty="0"/>
                  <a:t> variables, low-degree is necessary, but not sufficient</a:t>
                </a:r>
              </a:p>
              <a:p>
                <a:pPr>
                  <a:lnSpc>
                    <a:spcPts val="2400"/>
                  </a:lnSpc>
                </a:pPr>
                <a:endParaRPr lang="en-US" dirty="0"/>
              </a:p>
              <a:p>
                <a:pPr>
                  <a:lnSpc>
                    <a:spcPts val="2400"/>
                  </a:lnSpc>
                </a:pPr>
                <a:r>
                  <a:rPr lang="en-US" dirty="0"/>
                  <a:t>How large the local uniformity do we need?</a:t>
                </a:r>
              </a:p>
              <a:p>
                <a:pPr lvl="1">
                  <a:lnSpc>
                    <a:spcPts val="2400"/>
                  </a:lnSpc>
                </a:pPr>
                <a:r>
                  <a:rPr lang="en-US" dirty="0"/>
                  <a:t>Strong local uniformity requires to fix few variables</a:t>
                </a:r>
              </a:p>
              <a:p>
                <a:pPr lvl="1">
                  <a:lnSpc>
                    <a:spcPts val="2400"/>
                  </a:lnSpc>
                </a:pPr>
                <a:r>
                  <a:rPr lang="en-US" dirty="0"/>
                  <a:t>Efficiency of rejection sampling requires small size of unsatisfied clauses</a:t>
                </a:r>
              </a:p>
              <a:p>
                <a:pPr marL="457200" lvl="1" indent="0">
                  <a:lnSpc>
                    <a:spcPts val="2400"/>
                  </a:lnSpc>
                  <a:buNone/>
                </a:pPr>
                <a:r>
                  <a:rPr lang="en-US" altLang="zh-CN" b="0" dirty="0"/>
                  <a:t>  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:r>
                  <a:rPr lang="en-US" altLang="zh-CN" dirty="0"/>
                  <a:t>have to </a:t>
                </a:r>
                <a:r>
                  <a:rPr lang="en-US" dirty="0"/>
                  <a:t>fix many variables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9F55DF-1FC1-F9C9-14F7-52936AD20F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756330"/>
              </a:xfrm>
              <a:blipFill>
                <a:blip r:embed="rId2"/>
                <a:stretch>
                  <a:fillRect l="-1043" t="-20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335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07427-1B67-D6DD-309A-B8F0906ED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Random Instances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9F55DF-1FC1-F9C9-14F7-52936AD20F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2599726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If a CNF formula satisfies</a:t>
                </a:r>
                <a:endParaRPr lang="en-US" dirty="0">
                  <a:solidFill>
                    <a:srgbClr val="C00000"/>
                  </a:solidFill>
                </a:endParaRPr>
              </a:p>
              <a:p>
                <a:pPr lvl="1">
                  <a:lnSpc>
                    <a:spcPts val="2400"/>
                  </a:lnSpc>
                </a:pPr>
                <a:r>
                  <a:rPr lang="en-US" dirty="0"/>
                  <a:t>Each variable has </a:t>
                </a:r>
                <a:r>
                  <a:rPr lang="en-US" dirty="0">
                    <a:solidFill>
                      <a:srgbClr val="7030A0"/>
                    </a:solidFill>
                  </a:rPr>
                  <a:t>degree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/3</m:t>
                        </m:r>
                      </m:sup>
                    </m:sSup>
                  </m:oMath>
                </a14:m>
                <a:endParaRPr lang="en-US" dirty="0"/>
              </a:p>
              <a:p>
                <a:pPr lvl="1">
                  <a:lnSpc>
                    <a:spcPts val="2400"/>
                  </a:lnSpc>
                </a:pPr>
                <a:r>
                  <a:rPr lang="en-US" dirty="0"/>
                  <a:t>Each clause has </a:t>
                </a:r>
                <a:r>
                  <a:rPr lang="en-US" dirty="0">
                    <a:solidFill>
                      <a:srgbClr val="00B050"/>
                    </a:solidFill>
                  </a:rPr>
                  <a:t>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0.9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distinct variables</a:t>
                </a:r>
                <a:endParaRPr lang="en-US" dirty="0">
                  <a:solidFill>
                    <a:srgbClr val="7030A0"/>
                  </a:solidFill>
                </a:endParaRPr>
              </a:p>
              <a:p>
                <a:r>
                  <a:rPr lang="en-US" dirty="0"/>
                  <a:t>then it is satisfiable and has </a:t>
                </a:r>
                <a:r>
                  <a:rPr lang="en-US" i="1" dirty="0">
                    <a:solidFill>
                      <a:srgbClr val="00B0F0"/>
                    </a:solidFill>
                  </a:rPr>
                  <a:t>local uniformity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=0∣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is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solution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</m:e>
                      </m:func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0.6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good marginal approximation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9F55DF-1FC1-F9C9-14F7-52936AD20F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2599726"/>
              </a:xfrm>
              <a:blipFill>
                <a:blip r:embed="rId2"/>
                <a:stretch>
                  <a:fillRect l="-812" t="-5386" b="-16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26B3D57-7125-11A2-13F1-EA115725F87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537493"/>
                <a:ext cx="10515600" cy="178202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, we say a variable is </a:t>
                </a:r>
                <a:r>
                  <a:rPr lang="en-US" dirty="0">
                    <a:solidFill>
                      <a:srgbClr val="FF0000"/>
                    </a:solidFill>
                  </a:rPr>
                  <a:t>Bad</a:t>
                </a:r>
                <a:r>
                  <a:rPr lang="en-US" dirty="0"/>
                  <a:t> if</a:t>
                </a:r>
              </a:p>
              <a:p>
                <a:pPr lvl="1"/>
                <a:r>
                  <a:rPr lang="en-US" dirty="0"/>
                  <a:t>It has </a:t>
                </a:r>
                <a:r>
                  <a:rPr lang="en-US" dirty="0">
                    <a:solidFill>
                      <a:srgbClr val="7030A0"/>
                    </a:solidFill>
                  </a:rPr>
                  <a:t>degree larger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lvl="1"/>
                <a:r>
                  <a:rPr lang="en-US" dirty="0"/>
                  <a:t>Or it is in a clause that contains </a:t>
                </a:r>
                <a:r>
                  <a:rPr lang="en-US" dirty="0">
                    <a:solidFill>
                      <a:srgbClr val="00B050"/>
                    </a:solidFill>
                  </a:rPr>
                  <a:t>more than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0.1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Bad</a:t>
                </a:r>
                <a:r>
                  <a:rPr lang="en-US" dirty="0">
                    <a:solidFill>
                      <a:srgbClr val="00B050"/>
                    </a:solidFill>
                  </a:rPr>
                  <a:t> variables</a:t>
                </a:r>
              </a:p>
              <a:p>
                <a:r>
                  <a:rPr lang="en-US" dirty="0"/>
                  <a:t>The remaining variables are </a:t>
                </a:r>
                <a:r>
                  <a:rPr lang="en-US" dirty="0">
                    <a:solidFill>
                      <a:srgbClr val="00B0F0"/>
                    </a:solidFill>
                  </a:rPr>
                  <a:t>Good</a:t>
                </a:r>
                <a:r>
                  <a:rPr lang="en-US" dirty="0"/>
                  <a:t>: local uniformity guaranteed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26B3D57-7125-11A2-13F1-EA115725F8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537493"/>
                <a:ext cx="10515600" cy="1782027"/>
              </a:xfrm>
              <a:prstGeom prst="rect">
                <a:avLst/>
              </a:prstGeom>
              <a:blipFill>
                <a:blip r:embed="rId3"/>
                <a:stretch>
                  <a:fillRect l="-984" t="-5085" b="-847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llout: Line 5">
                <a:extLst>
                  <a:ext uri="{FF2B5EF4-FFF2-40B4-BE49-F238E27FC236}">
                    <a16:creationId xmlns:a16="http://schemas.microsoft.com/office/drawing/2014/main" id="{65A5CABF-6BE4-AE9C-25C4-040D47FF9A39}"/>
                  </a:ext>
                </a:extLst>
              </p:cNvPr>
              <p:cNvSpPr/>
              <p:nvPr/>
            </p:nvSpPr>
            <p:spPr>
              <a:xfrm>
                <a:off x="8987600" y="4740677"/>
                <a:ext cx="1923393" cy="527238"/>
              </a:xfrm>
              <a:prstGeom prst="borderCallout1">
                <a:avLst>
                  <a:gd name="adj1" fmla="val 38299"/>
                  <a:gd name="adj2" fmla="val -4106"/>
                  <a:gd name="adj3" fmla="val 88705"/>
                  <a:gd name="adj4" fmla="val -20711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≲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/3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6" name="Callout: Line 5">
                <a:extLst>
                  <a:ext uri="{FF2B5EF4-FFF2-40B4-BE49-F238E27FC236}">
                    <a16:creationId xmlns:a16="http://schemas.microsoft.com/office/drawing/2014/main" id="{65A5CABF-6BE4-AE9C-25C4-040D47FF9A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7600" y="4740677"/>
                <a:ext cx="1923393" cy="527238"/>
              </a:xfrm>
              <a:prstGeom prst="borderCallout1">
                <a:avLst>
                  <a:gd name="adj1" fmla="val 38299"/>
                  <a:gd name="adj2" fmla="val -4106"/>
                  <a:gd name="adj3" fmla="val 88705"/>
                  <a:gd name="adj4" fmla="val -207113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082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07427-1B67-D6DD-309A-B8F0906ED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Overview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9F55DF-1FC1-F9C9-14F7-52936AD20F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Classify the variables into </a:t>
                </a:r>
                <a:r>
                  <a:rPr lang="en-US" dirty="0">
                    <a:solidFill>
                      <a:srgbClr val="00B0F0"/>
                    </a:solidFill>
                  </a:rPr>
                  <a:t>Good</a:t>
                </a:r>
                <a:r>
                  <a:rPr lang="en-US" dirty="0"/>
                  <a:t> or </a:t>
                </a:r>
                <a:r>
                  <a:rPr lang="en-US" dirty="0">
                    <a:solidFill>
                      <a:srgbClr val="FF0000"/>
                    </a:solidFill>
                  </a:rPr>
                  <a:t>Bad</a:t>
                </a:r>
              </a:p>
              <a:p>
                <a:r>
                  <a:rPr lang="en-US" dirty="0"/>
                  <a:t>For </a:t>
                </a:r>
                <a:r>
                  <a:rPr lang="en-US" dirty="0">
                    <a:solidFill>
                      <a:srgbClr val="00B0F0"/>
                    </a:solidFill>
                  </a:rPr>
                  <a:t>Good</a:t>
                </a:r>
                <a:r>
                  <a:rPr lang="en-US" dirty="0"/>
                  <a:t> variables, we sample one by one from its marginal distribution over uniform solution</a:t>
                </a:r>
              </a:p>
              <a:p>
                <a:pPr lvl="1"/>
                <a:r>
                  <a:rPr lang="en-US" dirty="0"/>
                  <a:t>Marginal sampler </a:t>
                </a:r>
                <a:r>
                  <a:rPr lang="en-US" sz="1200" dirty="0">
                    <a:solidFill>
                      <a:prstClr val="white">
                        <a:lumMod val="50000"/>
                      </a:prstClr>
                    </a:solidFill>
                  </a:rPr>
                  <a:t>[AJ’21, HWY’22]</a:t>
                </a:r>
              </a:p>
              <a:p>
                <a:r>
                  <a:rPr lang="en-US" dirty="0"/>
                  <a:t>Conditioned on the assignments on </a:t>
                </a:r>
                <a:r>
                  <a:rPr lang="en-US" dirty="0">
                    <a:solidFill>
                      <a:srgbClr val="00B0F0"/>
                    </a:solidFill>
                  </a:rPr>
                  <a:t>Good</a:t>
                </a:r>
                <a:r>
                  <a:rPr lang="en-US" dirty="0"/>
                  <a:t> variables, we sample values for </a:t>
                </a:r>
                <a:r>
                  <a:rPr lang="en-US" dirty="0">
                    <a:solidFill>
                      <a:srgbClr val="FF0000"/>
                    </a:solidFill>
                  </a:rPr>
                  <a:t>Bad</a:t>
                </a:r>
                <a:r>
                  <a:rPr lang="en-US" dirty="0"/>
                  <a:t> variables</a:t>
                </a:r>
              </a:p>
              <a:p>
                <a:pPr lvl="1"/>
                <a:r>
                  <a:rPr lang="en-US" dirty="0"/>
                  <a:t>Standard rejection sampling</a:t>
                </a:r>
              </a:p>
              <a:p>
                <a:pPr lvl="1"/>
                <a:endParaRPr lang="en-US" dirty="0"/>
              </a:p>
              <a:p>
                <a:r>
                  <a:rPr lang="en-US" altLang="zh-CN" dirty="0"/>
                  <a:t>Efficiency:</a:t>
                </a:r>
                <a:r>
                  <a:rPr lang="en-US" altLang="zh-CN" i="1" dirty="0"/>
                  <a:t> l</a:t>
                </a:r>
                <a:r>
                  <a:rPr lang="en-US" i="1" dirty="0"/>
                  <a:t>ocally sparse properties of random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i="1" dirty="0"/>
                  <a:t>-CNF formulas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9F55DF-1FC1-F9C9-14F7-52936AD20F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4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998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07427-1B67-D6DD-309A-B8F0906ED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Marginal Sampler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9F55DF-1FC1-F9C9-14F7-52936AD20F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3478213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Assume we want to 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for a </a:t>
                </a:r>
                <a:r>
                  <a:rPr lang="en-US" dirty="0">
                    <a:solidFill>
                      <a:srgbClr val="00B0F0"/>
                    </a:solidFill>
                  </a:rPr>
                  <a:t>Good</a:t>
                </a:r>
                <a:r>
                  <a:rPr lang="en-US" dirty="0"/>
                  <a:t>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en-US" dirty="0"/>
                  <a:t> is the marginal distribution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in a uniform solution</a:t>
                </a:r>
              </a:p>
              <a:p>
                <a:r>
                  <a:rPr lang="en-US" dirty="0"/>
                  <a:t>By </a:t>
                </a:r>
                <a:r>
                  <a:rPr lang="en-US" i="1" dirty="0"/>
                  <a:t>local uniformity</a:t>
                </a:r>
                <a:r>
                  <a:rPr lang="en-US" dirty="0"/>
                  <a:t>, we fix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0     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w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en-US" b="0" i="0" dirty="0" smtClean="0"/>
                                <m:t>  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1/2−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−0.6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1     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w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 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1/2−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−0.6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w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         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2⋅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−0.6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⋆</m:t>
                    </m:r>
                  </m:oMath>
                </a14:m>
                <a:r>
                  <a:rPr lang="en-US" dirty="0"/>
                  <a:t>, then resample it under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−1/2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−0.6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9F55DF-1FC1-F9C9-14F7-52936AD20F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3478213"/>
              </a:xfrm>
              <a:blipFill>
                <a:blip r:embed="rId2"/>
                <a:stretch>
                  <a:fillRect l="-928" t="-22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63368F31-8551-1A19-15BC-C5DE4B5491E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5193479"/>
                <a:ext cx="10515600" cy="118903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Bernoulli factory </a:t>
                </a:r>
                <a:r>
                  <a:rPr lang="en-US" sz="1600" dirty="0">
                    <a:solidFill>
                      <a:schemeClr val="bg1">
                        <a:lumMod val="50000"/>
                      </a:schemeClr>
                    </a:solidFill>
                  </a:rPr>
                  <a:t>[NP’05, H’16, DHKN’17]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can be efficiently sampled given samples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63368F31-8551-1A19-15BC-C5DE4B5491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193479"/>
                <a:ext cx="10515600" cy="1189037"/>
              </a:xfrm>
              <a:prstGeom prst="rect">
                <a:avLst/>
              </a:prstGeom>
              <a:blipFill>
                <a:blip r:embed="rId3"/>
                <a:stretch>
                  <a:fillRect l="-1216" t="-862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95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07427-1B67-D6DD-309A-B8F0906ED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Marginal Sampler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9F55DF-1FC1-F9C9-14F7-52936AD20F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2547967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/>
                  <a:t>Assume we want to 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600" dirty="0"/>
                  <a:t> for a </a:t>
                </a:r>
                <a:r>
                  <a:rPr lang="en-US" sz="2600" dirty="0">
                    <a:solidFill>
                      <a:srgbClr val="00B0F0"/>
                    </a:solidFill>
                  </a:rPr>
                  <a:t>Good</a:t>
                </a:r>
                <a:r>
                  <a:rPr lang="en-US" sz="2600" dirty="0"/>
                  <a:t>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6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en-US" sz="2200" dirty="0"/>
                  <a:t> is the marginal distribution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/>
                  <a:t> in a uniform solution</a:t>
                </a:r>
              </a:p>
              <a:p>
                <a:r>
                  <a:rPr lang="en-US" sz="2600" dirty="0"/>
                  <a:t>By </a:t>
                </a:r>
                <a:r>
                  <a:rPr lang="en-US" sz="2600" i="1" dirty="0"/>
                  <a:t>local uniformity</a:t>
                </a:r>
                <a:r>
                  <a:rPr lang="en-US" sz="2600" dirty="0"/>
                  <a:t>, we sample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←0,1, ⋆</m:t>
                    </m:r>
                  </m:oMath>
                </a14:m>
                <a:endParaRPr lang="en-US" sz="2600" dirty="0"/>
              </a:p>
              <a:p>
                <a:r>
                  <a:rPr lang="en-US" sz="2600" dirty="0"/>
                  <a:t>If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z="2600" dirty="0"/>
                  <a:t>, then simply return it</a:t>
                </a:r>
              </a:p>
              <a:p>
                <a:r>
                  <a:rPr lang="en-US" sz="2600" dirty="0"/>
                  <a:t>Otherwise resample it using Bernoulli factory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9F55DF-1FC1-F9C9-14F7-52936AD20F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2547967"/>
              </a:xfrm>
              <a:blipFill>
                <a:blip r:embed="rId2"/>
                <a:stretch>
                  <a:fillRect l="-928" t="-31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rrow: Left-Right 3">
            <a:extLst>
              <a:ext uri="{FF2B5EF4-FFF2-40B4-BE49-F238E27FC236}">
                <a16:creationId xmlns:a16="http://schemas.microsoft.com/office/drawing/2014/main" id="{8D72F673-BA79-52FF-18DE-108F26C23E7B}"/>
              </a:ext>
            </a:extLst>
          </p:cNvPr>
          <p:cNvSpPr/>
          <p:nvPr/>
        </p:nvSpPr>
        <p:spPr>
          <a:xfrm rot="3226978">
            <a:off x="6393657" y="2843391"/>
            <a:ext cx="1785525" cy="416655"/>
          </a:xfrm>
          <a:prstGeom prst="left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37D04C-2AC6-5576-9884-85330300FC19}"/>
                  </a:ext>
                </a:extLst>
              </p:cNvPr>
              <p:cNvSpPr txBox="1"/>
              <p:nvPr/>
            </p:nvSpPr>
            <p:spPr>
              <a:xfrm>
                <a:off x="838200" y="4508529"/>
                <a:ext cx="10515600" cy="1807161"/>
              </a:xfrm>
              <a:prstGeom prst="rect">
                <a:avLst/>
              </a:prstGeom>
              <a:noFill/>
              <a:ln w="190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Lazy Sampling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Assume the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 </m:t>
                    </m:r>
                  </m:oMath>
                </a14:m>
                <a:r>
                  <a:rPr lang="en-US" sz="2000" dirty="0"/>
                  <a:t>are sampled correctly conditioned 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⋆</m:t>
                    </m:r>
                  </m:oMath>
                </a14:m>
                <a:endParaRPr lang="en-US" sz="20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Then we can easily sample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 ⋅ ∣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,…)</m:t>
                    </m:r>
                  </m:oMath>
                </a14:m>
                <a:r>
                  <a:rPr lang="en-US" sz="2000" dirty="0"/>
                  <a:t>,</a:t>
                </a:r>
              </a:p>
              <a:p>
                <a:r>
                  <a:rPr lang="en-US" sz="2000" dirty="0"/>
                  <a:t>     which equals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000" dirty="0"/>
                  <a:t> over random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US" sz="20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To obtain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conditioned 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⋆</m:t>
                    </m:r>
                  </m:oMath>
                </a14:m>
                <a:r>
                  <a:rPr lang="en-US" sz="2000" dirty="0"/>
                  <a:t>, we execute </a:t>
                </a:r>
                <a:r>
                  <a:rPr lang="en-US" sz="2000" b="1" i="1" dirty="0"/>
                  <a:t>marginal sampler </a:t>
                </a:r>
                <a:r>
                  <a:rPr lang="en-US" sz="2000" dirty="0"/>
                  <a:t>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fixed as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⋆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37D04C-2AC6-5576-9884-85330300FC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508529"/>
                <a:ext cx="10515600" cy="1807161"/>
              </a:xfrm>
              <a:prstGeom prst="rect">
                <a:avLst/>
              </a:prstGeom>
              <a:blipFill>
                <a:blip r:embed="rId3"/>
                <a:stretch>
                  <a:fillRect l="-463" t="-3344" b="-4682"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B98DEEB7-B886-9455-F16B-764217489DB7}"/>
              </a:ext>
            </a:extLst>
          </p:cNvPr>
          <p:cNvSpPr/>
          <p:nvPr/>
        </p:nvSpPr>
        <p:spPr>
          <a:xfrm>
            <a:off x="9235271" y="4235569"/>
            <a:ext cx="2032265" cy="771291"/>
          </a:xfrm>
          <a:prstGeom prst="wedgeEllipseCallout">
            <a:avLst>
              <a:gd name="adj1" fmla="val -128280"/>
              <a:gd name="adj2" fmla="val 1737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Recursive sampling</a:t>
            </a:r>
          </a:p>
        </p:txBody>
      </p:sp>
    </p:spTree>
    <p:extLst>
      <p:ext uri="{BB962C8B-B14F-4D97-AF65-F5344CB8AC3E}">
        <p14:creationId xmlns:p14="http://schemas.microsoft.com/office/powerpoint/2010/main" val="367848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07427-1B67-D6DD-309A-B8F0906ED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Efficiency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9F55DF-1FC1-F9C9-14F7-52936AD20F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347821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To obtain a sample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</a:t>
                </a:r>
              </a:p>
              <a:p>
                <a:pPr lvl="1"/>
                <a:r>
                  <a:rPr lang="en-US" dirty="0"/>
                  <a:t>First use </a:t>
                </a:r>
                <a:r>
                  <a:rPr lang="en-US" i="1" dirty="0"/>
                  <a:t>local uniformity </a:t>
                </a:r>
                <a:r>
                  <a:rPr lang="en-US" dirty="0"/>
                  <a:t>to get an approximate, which stops already </a:t>
                </a:r>
                <a:r>
                  <a:rPr lang="en-US" dirty="0" err="1"/>
                  <a:t>whp</a:t>
                </a:r>
                <a:endParaRPr lang="en-US" dirty="0"/>
              </a:p>
              <a:p>
                <a:r>
                  <a:rPr lang="en-US" dirty="0"/>
                  <a:t>If not stop, </a:t>
                </a:r>
              </a:p>
              <a:p>
                <a:pPr lvl="1"/>
                <a:r>
                  <a:rPr lang="en-US" dirty="0"/>
                  <a:t>We sample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conditioned on the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⋆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We sample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conditioned on the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⋆,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……                                                            </a:t>
                </a: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(whenever </a:t>
                </a:r>
                <a:r>
                  <a:rPr lang="en-US" sz="2000" i="1" dirty="0">
                    <a:solidFill>
                      <a:schemeClr val="bg1">
                        <a:lumMod val="50000"/>
                      </a:schemeClr>
                    </a:solidFill>
                  </a:rPr>
                  <a:t>local uniformity </a:t>
                </a: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holds)</a:t>
                </a:r>
              </a:p>
              <a:p>
                <a:pPr lvl="1"/>
                <a:r>
                  <a:rPr lang="en-US" dirty="0"/>
                  <a:t>Finally use </a:t>
                </a:r>
                <a:r>
                  <a:rPr lang="en-US" i="1" dirty="0"/>
                  <a:t>Bernoulli factory </a:t>
                </a:r>
                <a:r>
                  <a:rPr lang="en-US" dirty="0"/>
                  <a:t>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sepChr m:val="∣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⋅ 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The latter is provided by </a:t>
                </a:r>
                <a:r>
                  <a:rPr lang="en-US" i="1" dirty="0"/>
                  <a:t>rejection sampling </a:t>
                </a:r>
                <a:r>
                  <a:rPr lang="en-US" dirty="0"/>
                  <a:t>conditioned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9F55DF-1FC1-F9C9-14F7-52936AD20F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3478213"/>
              </a:xfrm>
              <a:blipFill>
                <a:blip r:embed="rId2"/>
                <a:stretch>
                  <a:fillRect l="-1043" t="-28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row: Right 7">
            <a:extLst>
              <a:ext uri="{FF2B5EF4-FFF2-40B4-BE49-F238E27FC236}">
                <a16:creationId xmlns:a16="http://schemas.microsoft.com/office/drawing/2014/main" id="{AFC5DF14-ECC9-B05D-BE7E-8813E3387850}"/>
              </a:ext>
            </a:extLst>
          </p:cNvPr>
          <p:cNvSpPr/>
          <p:nvPr/>
        </p:nvSpPr>
        <p:spPr>
          <a:xfrm rot="20151161">
            <a:off x="3977542" y="5329203"/>
            <a:ext cx="1489771" cy="355399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F8AB176-E644-50F1-FB10-2337AC903372}"/>
              </a:ext>
            </a:extLst>
          </p:cNvPr>
          <p:cNvSpPr/>
          <p:nvPr/>
        </p:nvSpPr>
        <p:spPr>
          <a:xfrm rot="14455568">
            <a:off x="1178392" y="4287644"/>
            <a:ext cx="3002866" cy="355399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A595842-88E9-41C3-E11C-5C3BDD64DDAE}"/>
              </a:ext>
            </a:extLst>
          </p:cNvPr>
          <p:cNvSpPr/>
          <p:nvPr/>
        </p:nvSpPr>
        <p:spPr>
          <a:xfrm>
            <a:off x="1523771" y="3754092"/>
            <a:ext cx="2483068" cy="5829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Strong local uniformity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7888E4B-3CA9-FCB3-0E01-11DB1E221C3A}"/>
              </a:ext>
            </a:extLst>
          </p:cNvPr>
          <p:cNvSpPr/>
          <p:nvPr/>
        </p:nvSpPr>
        <p:spPr>
          <a:xfrm>
            <a:off x="2798379" y="5506902"/>
            <a:ext cx="1986455" cy="79142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Efficiency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C07CF6E6-4C21-A56E-09D0-B17943B9DFF6}"/>
                  </a:ext>
                </a:extLst>
              </p:cNvPr>
              <p:cNvSpPr/>
              <p:nvPr/>
            </p:nvSpPr>
            <p:spPr>
              <a:xfrm>
                <a:off x="5474828" y="5154273"/>
                <a:ext cx="4681691" cy="95993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The remaining formula isn’t too large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Fix many variables before reaching here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Local uniformity can’t be too strong</a:t>
                </a:r>
              </a:p>
            </p:txBody>
          </p:sp>
        </mc:Choice>
        <mc:Fallback xmlns=""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C07CF6E6-4C21-A56E-09D0-B17943B9DF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4828" y="5154273"/>
                <a:ext cx="4681691" cy="959932"/>
              </a:xfrm>
              <a:prstGeom prst="roundRect">
                <a:avLst/>
              </a:prstGeom>
              <a:blipFill>
                <a:blip r:embed="rId3"/>
                <a:stretch>
                  <a:fillRect t="-629" b="-69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row: Left-Right 13">
            <a:extLst>
              <a:ext uri="{FF2B5EF4-FFF2-40B4-BE49-F238E27FC236}">
                <a16:creationId xmlns:a16="http://schemas.microsoft.com/office/drawing/2014/main" id="{8F189202-830D-B950-F206-3E20E0AAF541}"/>
              </a:ext>
            </a:extLst>
          </p:cNvPr>
          <p:cNvSpPr/>
          <p:nvPr/>
        </p:nvSpPr>
        <p:spPr>
          <a:xfrm rot="1066688">
            <a:off x="3799536" y="4402408"/>
            <a:ext cx="3045038" cy="528188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Tradeoff</a:t>
            </a:r>
          </a:p>
        </p:txBody>
      </p:sp>
    </p:spTree>
    <p:extLst>
      <p:ext uri="{BB962C8B-B14F-4D97-AF65-F5344CB8AC3E}">
        <p14:creationId xmlns:p14="http://schemas.microsoft.com/office/powerpoint/2010/main" val="184988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14D79-72A0-4DF1-961C-E06E2BB5B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Random CNF Formulas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82EE97-F938-461E-A949-E42D17D694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1003533" cy="301412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CNF formula</a:t>
                </a:r>
                <a:r>
                  <a:rPr lang="en-US" sz="2400" dirty="0"/>
                  <a:t>: an AND of ORs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l-GR" sz="24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l-GR" sz="24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l-GR" sz="24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∨¬</m:t>
                          </m:r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l-GR" sz="24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l-GR" sz="24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l-GR" sz="24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l-GR" sz="24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l-GR" sz="24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l-GR" sz="24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l-GR" sz="24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¬</m:t>
                          </m:r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l-GR" sz="24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∨¬</m:t>
                          </m:r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4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  <a:p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Variables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2400" b="0" dirty="0"/>
              </a:p>
              <a:p>
                <a:r>
                  <a:rPr lang="en-US" sz="2400" b="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Satisfiable</a:t>
                </a:r>
                <a:r>
                  <a:rPr lang="en-US" sz="2400" b="0" dirty="0"/>
                  <a:t>: There exists an assignment to the </a:t>
                </a:r>
                <a:r>
                  <a:rPr lang="en-US" sz="2400" b="0" dirty="0">
                    <a:solidFill>
                      <a:schemeClr val="accent6">
                        <a:lumMod val="50000"/>
                      </a:schemeClr>
                    </a:solidFill>
                  </a:rPr>
                  <a:t>variables</a:t>
                </a:r>
                <a:r>
                  <a:rPr lang="en-US" sz="2400" b="0" dirty="0"/>
                  <a:t> that satisfies all the </a:t>
                </a:r>
                <a:r>
                  <a:rPr lang="en-US" sz="2400" b="0" dirty="0">
                    <a:solidFill>
                      <a:srgbClr val="C00000"/>
                    </a:solidFill>
                  </a:rPr>
                  <a:t>clauses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-CNF formula</a:t>
                </a:r>
                <a:r>
                  <a:rPr lang="en-US" sz="2400" dirty="0"/>
                  <a:t>: Each clause has </a:t>
                </a:r>
                <a:r>
                  <a:rPr lang="en-US" sz="2400" u="sng" dirty="0"/>
                  <a:t>exactly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70C0"/>
                    </a:solidFill>
                  </a:rPr>
                  <a:t>literals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82EE97-F938-461E-A949-E42D17D694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1003533" cy="3014127"/>
              </a:xfrm>
              <a:blipFill>
                <a:blip r:embed="rId2"/>
                <a:stretch>
                  <a:fillRect l="-775" t="-3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558A3C5-47E6-4880-A170-82F964219B5B}"/>
                  </a:ext>
                </a:extLst>
              </p:cNvPr>
              <p:cNvSpPr txBox="1"/>
              <p:nvPr/>
            </p:nvSpPr>
            <p:spPr>
              <a:xfrm>
                <a:off x="566658" y="4748509"/>
                <a:ext cx="11058683" cy="195540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R="0" lvl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Random </a:t>
                </a:r>
                <a14:m>
                  <m:oMath xmlns:m="http://schemas.openxmlformats.org/officeDocument/2006/math">
                    <m:r>
                      <a:rPr kumimoji="0" lang="en-US" sz="2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𝒌</m:t>
                    </m:r>
                  </m:oMath>
                </a14:m>
                <a:r>
                  <a:rPr kumimoji="0" lang="en-US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-CNF formula</a:t>
                </a:r>
                <a:r>
                  <a:rPr kumimoji="0" lang="en-US" sz="26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600" b="0" i="0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Φ</m:t>
                    </m:r>
                    <m:r>
                      <a:rPr kumimoji="0" lang="en-US" sz="26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6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  <m:r>
                      <a:rPr kumimoji="0" lang="en-US" sz="26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26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sz="26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26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  <m:r>
                      <a:rPr kumimoji="0" lang="en-US" sz="26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</a:t>
                </a:r>
              </a:p>
              <a:p>
                <a:pPr marL="685800" lvl="1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 formula on </a:t>
                </a:r>
                <a14:m>
                  <m:oMath xmlns:m="http://schemas.openxmlformats.org/officeDocument/2006/math"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variables </a:t>
                </a: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and </a:t>
                </a:r>
                <a14:m>
                  <m:oMath xmlns:m="http://schemas.openxmlformats.org/officeDocument/2006/math"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clauses</a:t>
                </a: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</a:t>
                </a: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lang="en-US" sz="2000" noProof="0" dirty="0"/>
                  <a:t>e</a:t>
                </a:r>
                <a:r>
                  <a:rPr lang="en-US" sz="2000" dirty="0"/>
                  <a:t>ach clause has </a:t>
                </a:r>
                <a:r>
                  <a:rPr lang="en-US" sz="2000" u="sng" dirty="0"/>
                  <a:t>exactly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0070C0"/>
                    </a:solidFill>
                  </a:rPr>
                  <a:t>literals</a:t>
                </a: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685800" marR="0" lvl="1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sz="2200" dirty="0">
                    <a:solidFill>
                      <a:schemeClr val="tx1"/>
                    </a:solidFill>
                    <a:latin typeface="Calibri" panose="020F0502020204030204"/>
                  </a:rPr>
                  <a:t>Each </a:t>
                </a:r>
                <a:r>
                  <a:rPr lang="en-US" sz="2200" dirty="0">
                    <a:solidFill>
                      <a:srgbClr val="0070C0"/>
                    </a:solidFill>
                    <a:latin typeface="Calibri" panose="020F0502020204030204"/>
                  </a:rPr>
                  <a:t>literal</a:t>
                </a:r>
                <a:r>
                  <a:rPr lang="en-US" sz="2200" dirty="0">
                    <a:solidFill>
                      <a:schemeClr val="tx1"/>
                    </a:solidFill>
                    <a:latin typeface="Calibri" panose="020F0502020204030204"/>
                  </a:rPr>
                  <a:t> is chosen </a:t>
                </a:r>
                <a:r>
                  <a:rPr lang="en-US" sz="2200" i="1" dirty="0">
                    <a:solidFill>
                      <a:schemeClr val="tx1"/>
                    </a:solidFill>
                    <a:latin typeface="Calibri" panose="020F0502020204030204"/>
                  </a:rPr>
                  <a:t>independently and uniformly </a:t>
                </a:r>
                <a:r>
                  <a:rPr lang="en-US" sz="2200" dirty="0">
                    <a:solidFill>
                      <a:schemeClr val="tx1"/>
                    </a:solidFill>
                    <a:latin typeface="Calibri" panose="020F0502020204030204"/>
                  </a:rPr>
                  <a:t>from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,¬</m:t>
                        </m:r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,…,¬</m:t>
                        </m:r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</a:endParaRPr>
              </a:p>
              <a:p>
                <a:pPr marL="685800" marR="0" lvl="1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sz="2200" noProof="0" dirty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/>
                  </a:rPr>
                  <a:t>Density</a:t>
                </a:r>
                <a:r>
                  <a:rPr lang="en-US" sz="2200" noProof="0" dirty="0">
                    <a:solidFill>
                      <a:schemeClr val="tx1"/>
                    </a:solidFill>
                    <a:latin typeface="Calibri" panose="020F0502020204030204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b="0" i="1" noProof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200" b="0" i="1" noProof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noProof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200" b="0" i="1" noProof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200" b="0" i="1" noProof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</a:endParaRPr>
              </a:p>
              <a:p>
                <a:pPr marL="685800" marR="0" lvl="1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sz="2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/>
                  </a:rPr>
                  <a:t>Model</a:t>
                </a:r>
                <a:r>
                  <a:rPr lang="en-US" sz="2200" dirty="0">
                    <a:solidFill>
                      <a:schemeClr val="tx1"/>
                    </a:solidFill>
                    <a:latin typeface="Calibri" panose="020F0502020204030204"/>
                  </a:rPr>
                  <a:t>: Fix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</a:rPr>
                  <a:t>, then let </a:t>
                </a:r>
                <a14:m>
                  <m:oMath xmlns:m="http://schemas.openxmlformats.org/officeDocument/2006/math"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</a:rPr>
                  <a:t> (and </a:t>
                </a:r>
                <a14:m>
                  <m:oMath xmlns:m="http://schemas.openxmlformats.org/officeDocument/2006/math"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𝛼</m:t>
                    </m:r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558A3C5-47E6-4880-A170-82F964219B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658" y="4748509"/>
                <a:ext cx="11058683" cy="1955407"/>
              </a:xfrm>
              <a:prstGeom prst="rect">
                <a:avLst/>
              </a:prstGeom>
              <a:blipFill>
                <a:blip r:embed="rId3"/>
                <a:stretch>
                  <a:fillRect l="-936" t="-4334" b="-49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eft Brace 4">
            <a:extLst>
              <a:ext uri="{FF2B5EF4-FFF2-40B4-BE49-F238E27FC236}">
                <a16:creationId xmlns:a16="http://schemas.microsoft.com/office/drawing/2014/main" id="{6CC7E310-A44E-D360-5208-DBB8C8855371}"/>
              </a:ext>
            </a:extLst>
          </p:cNvPr>
          <p:cNvSpPr/>
          <p:nvPr/>
        </p:nvSpPr>
        <p:spPr>
          <a:xfrm rot="16200000">
            <a:off x="4244293" y="2112777"/>
            <a:ext cx="190270" cy="1975900"/>
          </a:xfrm>
          <a:prstGeom prst="leftBrace">
            <a:avLst>
              <a:gd name="adj1" fmla="val 57716"/>
              <a:gd name="adj2" fmla="val 50805"/>
            </a:avLst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D5D07615-9C56-E156-947D-8778269842F6}"/>
              </a:ext>
            </a:extLst>
          </p:cNvPr>
          <p:cNvSpPr/>
          <p:nvPr/>
        </p:nvSpPr>
        <p:spPr>
          <a:xfrm rot="16200000">
            <a:off x="8102002" y="2813821"/>
            <a:ext cx="190270" cy="573811"/>
          </a:xfrm>
          <a:prstGeom prst="leftBrace">
            <a:avLst>
              <a:gd name="adj1" fmla="val 57716"/>
              <a:gd name="adj2" fmla="val 50805"/>
            </a:avLst>
          </a:prstGeom>
          <a:noFill/>
          <a:ln w="190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9E4581-0AB9-A153-C8DA-E672F44A0C48}"/>
              </a:ext>
            </a:extLst>
          </p:cNvPr>
          <p:cNvSpPr txBox="1"/>
          <p:nvPr/>
        </p:nvSpPr>
        <p:spPr>
          <a:xfrm>
            <a:off x="3830544" y="3146134"/>
            <a:ext cx="1017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Clause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C493FB-C363-6520-5CA4-B9BABF80598C}"/>
              </a:ext>
            </a:extLst>
          </p:cNvPr>
          <p:cNvSpPr txBox="1"/>
          <p:nvPr/>
        </p:nvSpPr>
        <p:spPr>
          <a:xfrm>
            <a:off x="7688253" y="3146133"/>
            <a:ext cx="1017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Literal</a:t>
            </a:r>
          </a:p>
        </p:txBody>
      </p:sp>
    </p:spTree>
    <p:extLst>
      <p:ext uri="{BB962C8B-B14F-4D97-AF65-F5344CB8AC3E}">
        <p14:creationId xmlns:p14="http://schemas.microsoft.com/office/powerpoint/2010/main" val="294274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F967A-C978-23E2-90CE-253B657EE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Bounded-degree </a:t>
            </a:r>
            <a:r>
              <a:rPr lang="en-US" altLang="zh-CN" dirty="0"/>
              <a:t>Results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7272DB-02CD-1990-56FC-D9FCBC0CE1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1" y="1825200"/>
                <a:ext cx="10515599" cy="477400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How to bound the size of remaining formulas?</a:t>
                </a:r>
              </a:p>
              <a:p>
                <a:r>
                  <a:rPr lang="en-US" dirty="0"/>
                  <a:t>All related proofs analyzed the probability of nonvanishing clauses</a:t>
                </a:r>
              </a:p>
              <a:p>
                <a:r>
                  <a:rPr lang="en-US" dirty="0"/>
                  <a:t>Bounded degree formulas may be </a:t>
                </a:r>
                <a:r>
                  <a:rPr lang="en-US" dirty="0">
                    <a:solidFill>
                      <a:srgbClr val="C00000"/>
                    </a:solidFill>
                  </a:rPr>
                  <a:t>dense</a:t>
                </a:r>
                <a:r>
                  <a:rPr lang="en-US" dirty="0"/>
                  <a:t> locally 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2, 3</m:t>
                        </m:r>
                      </m:e>
                    </m:d>
                  </m:oMath>
                </a14:m>
                <a:r>
                  <a:rPr lang="en-US" altLang="zh-CN" dirty="0"/>
                  <a:t>-tree was used to capture independence</a:t>
                </a:r>
              </a:p>
              <a:p>
                <a:pPr lvl="1"/>
                <a:endParaRPr lang="en-US" altLang="zh-CN" dirty="0"/>
              </a:p>
              <a:p>
                <a:r>
                  <a:rPr lang="en-US" altLang="zh-CN" dirty="0"/>
                  <a:t>This is 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not</a:t>
                </a:r>
                <a:r>
                  <a:rPr lang="en-US" altLang="zh-CN" dirty="0"/>
                  <a:t> a typical random instance!</a:t>
                </a:r>
              </a:p>
              <a:p>
                <a:r>
                  <a:rPr lang="en-US" altLang="zh-CN" dirty="0"/>
                  <a:t>Random formulas are typically </a:t>
                </a:r>
                <a:r>
                  <a:rPr lang="en-US" altLang="zh-CN" dirty="0">
                    <a:solidFill>
                      <a:srgbClr val="00B0F0"/>
                    </a:solidFill>
                  </a:rPr>
                  <a:t>sparse</a:t>
                </a:r>
                <a:endParaRPr lang="en-US" altLang="zh-CN" dirty="0"/>
              </a:p>
              <a:p>
                <a:pPr lvl="1"/>
                <a:r>
                  <a:rPr lang="en-US" altLang="zh-CN" dirty="0"/>
                  <a:t>Average degree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panose="02040503050406030204" pitchFamily="18" charset="0"/>
                      </a:rPr>
                      <m:t>≤1.0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CN" sz="200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CN" dirty="0"/>
                  <a:t> in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/>
                  <a:t>-</a:t>
                </a:r>
                <a:r>
                  <a:rPr lang="en-US" altLang="zh-CN" dirty="0"/>
                  <a:t>size components</a:t>
                </a:r>
              </a:p>
              <a:p>
                <a:pPr lvl="1"/>
                <a:r>
                  <a:rPr lang="en-US" dirty="0"/>
                  <a:t>No Bad variable clusters</a:t>
                </a:r>
              </a:p>
              <a:p>
                <a:pPr lvl="1"/>
                <a:r>
                  <a:rPr lang="en-US" dirty="0"/>
                  <a:t>Duplicated variables are few in the resampling components</a:t>
                </a:r>
              </a:p>
              <a:p>
                <a:r>
                  <a:rPr lang="en-US" dirty="0"/>
                  <a:t>Analyze the probability of fixing too many variables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7272DB-02CD-1990-56FC-D9FCBC0CE1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825200"/>
                <a:ext cx="10515599" cy="4774008"/>
              </a:xfrm>
              <a:blipFill>
                <a:blip r:embed="rId2"/>
                <a:stretch>
                  <a:fillRect l="-1043" t="-28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组合 3">
            <a:extLst>
              <a:ext uri="{FF2B5EF4-FFF2-40B4-BE49-F238E27FC236}">
                <a16:creationId xmlns:a16="http://schemas.microsoft.com/office/drawing/2014/main" id="{51AF18B2-FAF9-6C61-0A1C-BC3FF0688369}"/>
              </a:ext>
            </a:extLst>
          </p:cNvPr>
          <p:cNvGrpSpPr/>
          <p:nvPr/>
        </p:nvGrpSpPr>
        <p:grpSpPr>
          <a:xfrm>
            <a:off x="8410576" y="2822137"/>
            <a:ext cx="2943223" cy="2889409"/>
            <a:chOff x="1153553" y="2736023"/>
            <a:chExt cx="3600000" cy="3600000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138EFA18-D2E4-0B86-45DB-9132F8B831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74740" y="3592626"/>
              <a:ext cx="223542" cy="2235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9162B063-F7AF-547F-F671-43D4A9A4BD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25267" y="3592626"/>
              <a:ext cx="223542" cy="2235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B4E8F2E0-5328-2AA8-B43F-663DA45D8A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69137" y="3581066"/>
              <a:ext cx="223542" cy="2235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452F7FBD-3266-B5D6-DAE8-F2F284DEF2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74740" y="4424252"/>
              <a:ext cx="223542" cy="2235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7107740A-76F7-B673-37B5-F8DA797C23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75255" y="5275698"/>
              <a:ext cx="223542" cy="2235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53DDD217-23CA-60C8-1812-1FE143D560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25267" y="4423443"/>
              <a:ext cx="223542" cy="2235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9B8138DD-3E86-6E90-3A12-69CF78A216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25267" y="5270949"/>
              <a:ext cx="223542" cy="2235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3CA4382D-ECD9-C46C-6D9A-E7B279A0B9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75280" y="5270949"/>
              <a:ext cx="223542" cy="2235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5868EDBC-E894-B0C8-1B40-B353A4A281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75280" y="4423443"/>
              <a:ext cx="223542" cy="2235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D0D2070A-E7EC-38B1-2ABE-C17E04B90555}"/>
                </a:ext>
              </a:extLst>
            </p:cNvPr>
            <p:cNvGrpSpPr/>
            <p:nvPr/>
          </p:nvGrpSpPr>
          <p:grpSpPr>
            <a:xfrm>
              <a:off x="1446278" y="3375058"/>
              <a:ext cx="2981520" cy="2335584"/>
              <a:chOff x="1172360" y="3354481"/>
              <a:chExt cx="3241040" cy="2538880"/>
            </a:xfrm>
          </p:grpSpPr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6131D6E4-EC10-29ED-EFD8-4CED7492A806}"/>
                  </a:ext>
                </a:extLst>
              </p:cNvPr>
              <p:cNvSpPr/>
              <p:nvPr/>
            </p:nvSpPr>
            <p:spPr>
              <a:xfrm>
                <a:off x="1172360" y="3354481"/>
                <a:ext cx="3241040" cy="690880"/>
              </a:xfrm>
              <a:prstGeom prst="ellipse">
                <a:avLst/>
              </a:prstGeom>
              <a:noFill/>
              <a:ln w="25400" cmpd="sng"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7A8E63F7-6CAF-0FC3-2383-C5D60665A0F1}"/>
                  </a:ext>
                </a:extLst>
              </p:cNvPr>
              <p:cNvSpPr/>
              <p:nvPr/>
            </p:nvSpPr>
            <p:spPr>
              <a:xfrm>
                <a:off x="1172360" y="4278481"/>
                <a:ext cx="3241040" cy="690880"/>
              </a:xfrm>
              <a:prstGeom prst="ellipse">
                <a:avLst/>
              </a:prstGeom>
              <a:noFill/>
              <a:ln w="25400" cmpd="sng"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080A94EC-8386-6DC9-C76F-C083F3EF73D6}"/>
                  </a:ext>
                </a:extLst>
              </p:cNvPr>
              <p:cNvSpPr/>
              <p:nvPr/>
            </p:nvSpPr>
            <p:spPr>
              <a:xfrm>
                <a:off x="1172360" y="5202481"/>
                <a:ext cx="3241040" cy="690880"/>
              </a:xfrm>
              <a:prstGeom prst="ellipse">
                <a:avLst/>
              </a:prstGeom>
              <a:noFill/>
              <a:ln w="25400" cmpd="sng"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E8BD1C3C-5A09-A297-A894-0356766ED577}"/>
                </a:ext>
              </a:extLst>
            </p:cNvPr>
            <p:cNvSpPr/>
            <p:nvPr/>
          </p:nvSpPr>
          <p:spPr>
            <a:xfrm rot="5400000">
              <a:off x="2296291" y="4225070"/>
              <a:ext cx="2981520" cy="635559"/>
            </a:xfrm>
            <a:prstGeom prst="ellipse">
              <a:avLst/>
            </a:prstGeom>
            <a:noFill/>
            <a:ln w="25400" cmpd="sng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F50A7737-A723-DEBE-0ACA-3BDDDE1CE1AB}"/>
                </a:ext>
              </a:extLst>
            </p:cNvPr>
            <p:cNvSpPr/>
            <p:nvPr/>
          </p:nvSpPr>
          <p:spPr>
            <a:xfrm rot="5400000">
              <a:off x="1446278" y="4225070"/>
              <a:ext cx="2981520" cy="635559"/>
            </a:xfrm>
            <a:prstGeom prst="ellipse">
              <a:avLst/>
            </a:prstGeom>
            <a:noFill/>
            <a:ln w="25400" cmpd="sng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B09B5534-32D0-5350-7F44-6252891BD629}"/>
                </a:ext>
              </a:extLst>
            </p:cNvPr>
            <p:cNvSpPr/>
            <p:nvPr/>
          </p:nvSpPr>
          <p:spPr>
            <a:xfrm rot="5400000">
              <a:off x="596266" y="4225070"/>
              <a:ext cx="2981520" cy="635559"/>
            </a:xfrm>
            <a:prstGeom prst="ellipse">
              <a:avLst/>
            </a:prstGeom>
            <a:noFill/>
            <a:ln w="25400" cmpd="sng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A6AAAF3E-285D-A6F0-4E37-63300197F34C}"/>
                </a:ext>
              </a:extLst>
            </p:cNvPr>
            <p:cNvSpPr/>
            <p:nvPr/>
          </p:nvSpPr>
          <p:spPr>
            <a:xfrm rot="2700296">
              <a:off x="1127629" y="4218243"/>
              <a:ext cx="3600000" cy="635559"/>
            </a:xfrm>
            <a:prstGeom prst="ellipse">
              <a:avLst/>
            </a:prstGeom>
            <a:noFill/>
            <a:ln w="25400" cmpd="sng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2B72C131-3D5E-1765-6099-E2E801A4DFB0}"/>
                </a:ext>
              </a:extLst>
            </p:cNvPr>
            <p:cNvSpPr/>
            <p:nvPr/>
          </p:nvSpPr>
          <p:spPr>
            <a:xfrm rot="8100000">
              <a:off x="1153553" y="4218243"/>
              <a:ext cx="3600000" cy="635559"/>
            </a:xfrm>
            <a:prstGeom prst="ellipse">
              <a:avLst/>
            </a:prstGeom>
            <a:noFill/>
            <a:ln w="25400" cmpd="sng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CE136F4F-142D-CFAA-D10A-BB9F713D101F}"/>
              </a:ext>
            </a:extLst>
          </p:cNvPr>
          <p:cNvGrpSpPr/>
          <p:nvPr/>
        </p:nvGrpSpPr>
        <p:grpSpPr>
          <a:xfrm rot="1436389">
            <a:off x="7772204" y="3553549"/>
            <a:ext cx="3673353" cy="1425284"/>
            <a:chOff x="841101" y="3414687"/>
            <a:chExt cx="3673353" cy="1425284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227F0899-7CD0-B263-EA21-99B0A7D371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07397" y="4536894"/>
              <a:ext cx="182759" cy="17941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3516B8D0-A7B1-6F6F-7878-C156EB928E43}"/>
                </a:ext>
              </a:extLst>
            </p:cNvPr>
            <p:cNvSpPr/>
            <p:nvPr/>
          </p:nvSpPr>
          <p:spPr>
            <a:xfrm>
              <a:off x="913908" y="4421780"/>
              <a:ext cx="2192353" cy="418191"/>
            </a:xfrm>
            <a:prstGeom prst="ellipse">
              <a:avLst/>
            </a:prstGeom>
            <a:noFill/>
            <a:ln w="25400" cmpd="sng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FDC5EB15-5E9A-FAAC-858F-5C4183FC932F}"/>
                </a:ext>
              </a:extLst>
            </p:cNvPr>
            <p:cNvGrpSpPr/>
            <p:nvPr/>
          </p:nvGrpSpPr>
          <p:grpSpPr>
            <a:xfrm>
              <a:off x="1519227" y="3414687"/>
              <a:ext cx="1652864" cy="502890"/>
              <a:chOff x="1329021" y="4123104"/>
              <a:chExt cx="1652864" cy="502890"/>
            </a:xfrm>
          </p:grpSpPr>
          <p:sp>
            <p:nvSpPr>
              <p:cNvPr id="51" name="椭圆 50">
                <a:extLst>
                  <a:ext uri="{FF2B5EF4-FFF2-40B4-BE49-F238E27FC236}">
                    <a16:creationId xmlns:a16="http://schemas.microsoft.com/office/drawing/2014/main" id="{D6391BB6-E816-1BA5-2796-58E7C46A24F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66404" y="4284840"/>
                <a:ext cx="182759" cy="17941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2" name="组合 51">
                <a:extLst>
                  <a:ext uri="{FF2B5EF4-FFF2-40B4-BE49-F238E27FC236}">
                    <a16:creationId xmlns:a16="http://schemas.microsoft.com/office/drawing/2014/main" id="{4607DC57-54EA-E3E3-A062-C54E41CDAE03}"/>
                  </a:ext>
                </a:extLst>
              </p:cNvPr>
              <p:cNvGrpSpPr/>
              <p:nvPr/>
            </p:nvGrpSpPr>
            <p:grpSpPr>
              <a:xfrm rot="2831752">
                <a:off x="1904008" y="3548117"/>
                <a:ext cx="502890" cy="1652864"/>
                <a:chOff x="1904008" y="3548117"/>
                <a:chExt cx="502890" cy="1652864"/>
              </a:xfrm>
            </p:grpSpPr>
            <p:sp>
              <p:nvSpPr>
                <p:cNvPr id="53" name="椭圆 52">
                  <a:extLst>
                    <a:ext uri="{FF2B5EF4-FFF2-40B4-BE49-F238E27FC236}">
                      <a16:creationId xmlns:a16="http://schemas.microsoft.com/office/drawing/2014/main" id="{D70D0EC4-6FA0-DB32-FC49-4D36A24BE62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061181" y="3826770"/>
                  <a:ext cx="182759" cy="179418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4" name="椭圆 53">
                  <a:extLst>
                    <a:ext uri="{FF2B5EF4-FFF2-40B4-BE49-F238E27FC236}">
                      <a16:creationId xmlns:a16="http://schemas.microsoft.com/office/drawing/2014/main" id="{09A3BCDF-54DD-E1A5-C04C-C23AC5471F8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070043" y="4742910"/>
                  <a:ext cx="182759" cy="179418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" name="椭圆 54">
                  <a:extLst>
                    <a:ext uri="{FF2B5EF4-FFF2-40B4-BE49-F238E27FC236}">
                      <a16:creationId xmlns:a16="http://schemas.microsoft.com/office/drawing/2014/main" id="{6238E2A3-F91F-7855-647F-AC5D85D4034E}"/>
                    </a:ext>
                  </a:extLst>
                </p:cNvPr>
                <p:cNvSpPr/>
                <p:nvPr/>
              </p:nvSpPr>
              <p:spPr>
                <a:xfrm rot="5400000">
                  <a:off x="1329021" y="4123104"/>
                  <a:ext cx="1652864" cy="502890"/>
                </a:xfrm>
                <a:prstGeom prst="ellipse">
                  <a:avLst/>
                </a:prstGeom>
                <a:noFill/>
                <a:ln w="25400" cmpd="sng">
                  <a:solidFill>
                    <a:schemeClr val="accent2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B4894B6F-D2AE-06B8-9CEC-AA92C0561132}"/>
                </a:ext>
              </a:extLst>
            </p:cNvPr>
            <p:cNvGrpSpPr/>
            <p:nvPr/>
          </p:nvGrpSpPr>
          <p:grpSpPr>
            <a:xfrm flipH="1">
              <a:off x="2191721" y="3425641"/>
              <a:ext cx="1652864" cy="502890"/>
              <a:chOff x="1329021" y="4123104"/>
              <a:chExt cx="1652864" cy="502890"/>
            </a:xfrm>
          </p:grpSpPr>
          <p:sp>
            <p:nvSpPr>
              <p:cNvPr id="46" name="椭圆 45">
                <a:extLst>
                  <a:ext uri="{FF2B5EF4-FFF2-40B4-BE49-F238E27FC236}">
                    <a16:creationId xmlns:a16="http://schemas.microsoft.com/office/drawing/2014/main" id="{DABD1C2A-CD02-6220-7825-3C2ADB1C654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66404" y="4284840"/>
                <a:ext cx="182759" cy="17941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7" name="组合 46">
                <a:extLst>
                  <a:ext uri="{FF2B5EF4-FFF2-40B4-BE49-F238E27FC236}">
                    <a16:creationId xmlns:a16="http://schemas.microsoft.com/office/drawing/2014/main" id="{2C6BD75D-7444-B6E5-E1AE-545348A5FEE8}"/>
                  </a:ext>
                </a:extLst>
              </p:cNvPr>
              <p:cNvGrpSpPr/>
              <p:nvPr/>
            </p:nvGrpSpPr>
            <p:grpSpPr>
              <a:xfrm rot="2831752">
                <a:off x="1904008" y="3548117"/>
                <a:ext cx="502890" cy="1652864"/>
                <a:chOff x="1904008" y="3548117"/>
                <a:chExt cx="502890" cy="1652864"/>
              </a:xfrm>
            </p:grpSpPr>
            <p:sp>
              <p:nvSpPr>
                <p:cNvPr id="48" name="椭圆 47">
                  <a:extLst>
                    <a:ext uri="{FF2B5EF4-FFF2-40B4-BE49-F238E27FC236}">
                      <a16:creationId xmlns:a16="http://schemas.microsoft.com/office/drawing/2014/main" id="{2ED79DC1-4531-1F46-EDB7-A33CE3F6B7A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061181" y="3826770"/>
                  <a:ext cx="182759" cy="179418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9" name="椭圆 48">
                  <a:extLst>
                    <a:ext uri="{FF2B5EF4-FFF2-40B4-BE49-F238E27FC236}">
                      <a16:creationId xmlns:a16="http://schemas.microsoft.com/office/drawing/2014/main" id="{6B95990D-F801-F95B-2CE0-1609B0351A3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070043" y="4742910"/>
                  <a:ext cx="182759" cy="179418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" name="椭圆 49">
                  <a:extLst>
                    <a:ext uri="{FF2B5EF4-FFF2-40B4-BE49-F238E27FC236}">
                      <a16:creationId xmlns:a16="http://schemas.microsoft.com/office/drawing/2014/main" id="{6C3174B5-2F55-4811-CE38-EAA1741DBDAA}"/>
                    </a:ext>
                  </a:extLst>
                </p:cNvPr>
                <p:cNvSpPr/>
                <p:nvPr/>
              </p:nvSpPr>
              <p:spPr>
                <a:xfrm rot="5400000">
                  <a:off x="1329021" y="4123104"/>
                  <a:ext cx="1652864" cy="502890"/>
                </a:xfrm>
                <a:prstGeom prst="ellipse">
                  <a:avLst/>
                </a:prstGeom>
                <a:noFill/>
                <a:ln w="25400" cmpd="sng">
                  <a:solidFill>
                    <a:schemeClr val="accent2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9F939CA4-8F48-C2B8-E07A-CB3FF0972439}"/>
                </a:ext>
              </a:extLst>
            </p:cNvPr>
            <p:cNvGrpSpPr/>
            <p:nvPr/>
          </p:nvGrpSpPr>
          <p:grpSpPr>
            <a:xfrm>
              <a:off x="2186119" y="4063276"/>
              <a:ext cx="1652864" cy="502890"/>
              <a:chOff x="1329021" y="4123104"/>
              <a:chExt cx="1652864" cy="502890"/>
            </a:xfrm>
          </p:grpSpPr>
          <p:sp>
            <p:nvSpPr>
              <p:cNvPr id="41" name="椭圆 40">
                <a:extLst>
                  <a:ext uri="{FF2B5EF4-FFF2-40B4-BE49-F238E27FC236}">
                    <a16:creationId xmlns:a16="http://schemas.microsoft.com/office/drawing/2014/main" id="{E728FC58-B396-B9E2-278F-81FA64C8BB0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66404" y="4284840"/>
                <a:ext cx="182759" cy="17941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2" name="组合 41">
                <a:extLst>
                  <a:ext uri="{FF2B5EF4-FFF2-40B4-BE49-F238E27FC236}">
                    <a16:creationId xmlns:a16="http://schemas.microsoft.com/office/drawing/2014/main" id="{DFE4EB76-314E-C9A5-1468-34AB0C254261}"/>
                  </a:ext>
                </a:extLst>
              </p:cNvPr>
              <p:cNvGrpSpPr/>
              <p:nvPr/>
            </p:nvGrpSpPr>
            <p:grpSpPr>
              <a:xfrm rot="2831752">
                <a:off x="1904008" y="3548117"/>
                <a:ext cx="502890" cy="1652864"/>
                <a:chOff x="1904008" y="3548117"/>
                <a:chExt cx="502890" cy="1652864"/>
              </a:xfrm>
            </p:grpSpPr>
            <p:sp>
              <p:nvSpPr>
                <p:cNvPr id="43" name="椭圆 42">
                  <a:extLst>
                    <a:ext uri="{FF2B5EF4-FFF2-40B4-BE49-F238E27FC236}">
                      <a16:creationId xmlns:a16="http://schemas.microsoft.com/office/drawing/2014/main" id="{00E28E22-3731-A301-47A6-3DCC1B54463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061181" y="3826770"/>
                  <a:ext cx="182759" cy="179418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" name="椭圆 43">
                  <a:extLst>
                    <a:ext uri="{FF2B5EF4-FFF2-40B4-BE49-F238E27FC236}">
                      <a16:creationId xmlns:a16="http://schemas.microsoft.com/office/drawing/2014/main" id="{F26F1B7C-29F6-9CDC-9407-7CF0CE46626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070043" y="4742910"/>
                  <a:ext cx="182759" cy="179418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" name="椭圆 44">
                  <a:extLst>
                    <a:ext uri="{FF2B5EF4-FFF2-40B4-BE49-F238E27FC236}">
                      <a16:creationId xmlns:a16="http://schemas.microsoft.com/office/drawing/2014/main" id="{5CD716DE-2C54-2D53-3464-35A7E9F65375}"/>
                    </a:ext>
                  </a:extLst>
                </p:cNvPr>
                <p:cNvSpPr/>
                <p:nvPr/>
              </p:nvSpPr>
              <p:spPr>
                <a:xfrm rot="5400000">
                  <a:off x="1329021" y="4123104"/>
                  <a:ext cx="1652864" cy="502890"/>
                </a:xfrm>
                <a:prstGeom prst="ellipse">
                  <a:avLst/>
                </a:prstGeom>
                <a:noFill/>
                <a:ln w="25400" cmpd="sng">
                  <a:solidFill>
                    <a:schemeClr val="accent2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EE48120F-69AA-3B05-8FFB-EFC185FC7801}"/>
                </a:ext>
              </a:extLst>
            </p:cNvPr>
            <p:cNvGrpSpPr/>
            <p:nvPr/>
          </p:nvGrpSpPr>
          <p:grpSpPr>
            <a:xfrm>
              <a:off x="841101" y="4044216"/>
              <a:ext cx="1652864" cy="502890"/>
              <a:chOff x="1329021" y="4123104"/>
              <a:chExt cx="1652864" cy="502890"/>
            </a:xfrm>
          </p:grpSpPr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B0006043-51CB-1614-2312-4909016CB4A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66404" y="4284840"/>
                <a:ext cx="182759" cy="17941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2" name="组合 31">
                <a:extLst>
                  <a:ext uri="{FF2B5EF4-FFF2-40B4-BE49-F238E27FC236}">
                    <a16:creationId xmlns:a16="http://schemas.microsoft.com/office/drawing/2014/main" id="{17DDC46B-A6F4-FE98-0F45-94BDD4F67F29}"/>
                  </a:ext>
                </a:extLst>
              </p:cNvPr>
              <p:cNvGrpSpPr/>
              <p:nvPr/>
            </p:nvGrpSpPr>
            <p:grpSpPr>
              <a:xfrm rot="2831752">
                <a:off x="1904008" y="3548117"/>
                <a:ext cx="502890" cy="1652864"/>
                <a:chOff x="1904008" y="3548117"/>
                <a:chExt cx="502890" cy="1652864"/>
              </a:xfrm>
            </p:grpSpPr>
            <p:sp>
              <p:nvSpPr>
                <p:cNvPr id="38" name="椭圆 37">
                  <a:extLst>
                    <a:ext uri="{FF2B5EF4-FFF2-40B4-BE49-F238E27FC236}">
                      <a16:creationId xmlns:a16="http://schemas.microsoft.com/office/drawing/2014/main" id="{27D2D2AD-F373-80B2-A9E8-A548C29D080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061181" y="3826770"/>
                  <a:ext cx="182759" cy="179418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" name="椭圆 38">
                  <a:extLst>
                    <a:ext uri="{FF2B5EF4-FFF2-40B4-BE49-F238E27FC236}">
                      <a16:creationId xmlns:a16="http://schemas.microsoft.com/office/drawing/2014/main" id="{D88BB598-CBFE-090A-8378-6EA9383BE1C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070043" y="4742910"/>
                  <a:ext cx="182759" cy="179418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" name="椭圆 39">
                  <a:extLst>
                    <a:ext uri="{FF2B5EF4-FFF2-40B4-BE49-F238E27FC236}">
                      <a16:creationId xmlns:a16="http://schemas.microsoft.com/office/drawing/2014/main" id="{07E7AE15-E1E5-107D-1DA1-9A9C75DF9885}"/>
                    </a:ext>
                  </a:extLst>
                </p:cNvPr>
                <p:cNvSpPr/>
                <p:nvPr/>
              </p:nvSpPr>
              <p:spPr>
                <a:xfrm rot="5400000">
                  <a:off x="1329021" y="4123104"/>
                  <a:ext cx="1652864" cy="502890"/>
                </a:xfrm>
                <a:prstGeom prst="ellipse">
                  <a:avLst/>
                </a:prstGeom>
                <a:noFill/>
                <a:ln w="25400" cmpd="sng">
                  <a:solidFill>
                    <a:schemeClr val="accent2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42143056-13F6-E7DC-237E-FF3D5FA9DCEE}"/>
                </a:ext>
              </a:extLst>
            </p:cNvPr>
            <p:cNvGrpSpPr/>
            <p:nvPr/>
          </p:nvGrpSpPr>
          <p:grpSpPr>
            <a:xfrm flipH="1">
              <a:off x="2861590" y="4044216"/>
              <a:ext cx="1652864" cy="502890"/>
              <a:chOff x="1329021" y="4123104"/>
              <a:chExt cx="1652864" cy="502890"/>
            </a:xfrm>
          </p:grpSpPr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id="{2085711C-3BDE-EEF5-25B2-0DBCEF93D4A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66404" y="4284840"/>
                <a:ext cx="182759" cy="17941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3" name="组合 22">
                <a:extLst>
                  <a:ext uri="{FF2B5EF4-FFF2-40B4-BE49-F238E27FC236}">
                    <a16:creationId xmlns:a16="http://schemas.microsoft.com/office/drawing/2014/main" id="{F6E4140B-3D21-2628-D05F-36697932C5CB}"/>
                  </a:ext>
                </a:extLst>
              </p:cNvPr>
              <p:cNvGrpSpPr/>
              <p:nvPr/>
            </p:nvGrpSpPr>
            <p:grpSpPr>
              <a:xfrm rot="2831752">
                <a:off x="1904008" y="3548117"/>
                <a:ext cx="502890" cy="1652864"/>
                <a:chOff x="1904008" y="3548117"/>
                <a:chExt cx="502890" cy="1652864"/>
              </a:xfrm>
            </p:grpSpPr>
            <p:sp>
              <p:nvSpPr>
                <p:cNvPr id="24" name="椭圆 23">
                  <a:extLst>
                    <a:ext uri="{FF2B5EF4-FFF2-40B4-BE49-F238E27FC236}">
                      <a16:creationId xmlns:a16="http://schemas.microsoft.com/office/drawing/2014/main" id="{103F574C-C4C0-3CCB-F8A8-CF7519F607F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061181" y="3826770"/>
                  <a:ext cx="182759" cy="179418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" name="椭圆 27">
                  <a:extLst>
                    <a:ext uri="{FF2B5EF4-FFF2-40B4-BE49-F238E27FC236}">
                      <a16:creationId xmlns:a16="http://schemas.microsoft.com/office/drawing/2014/main" id="{5594AB21-B6FA-7FEB-9DF7-56FAD9C1D12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070043" y="4742910"/>
                  <a:ext cx="182759" cy="179418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" name="椭圆 28">
                  <a:extLst>
                    <a:ext uri="{FF2B5EF4-FFF2-40B4-BE49-F238E27FC236}">
                      <a16:creationId xmlns:a16="http://schemas.microsoft.com/office/drawing/2014/main" id="{19EFFDDC-E4EC-16A9-6524-815CC64329AF}"/>
                    </a:ext>
                  </a:extLst>
                </p:cNvPr>
                <p:cNvSpPr/>
                <p:nvPr/>
              </p:nvSpPr>
              <p:spPr>
                <a:xfrm rot="5400000">
                  <a:off x="1329021" y="4123104"/>
                  <a:ext cx="1652864" cy="502890"/>
                </a:xfrm>
                <a:prstGeom prst="ellipse">
                  <a:avLst/>
                </a:prstGeom>
                <a:noFill/>
                <a:ln w="25400" cmpd="sng">
                  <a:solidFill>
                    <a:schemeClr val="accent2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96648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F967A-C978-23E2-90CE-253B657EE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Efficiency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272DB-02CD-1990-56FC-D9FCBC0CE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40968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rejection sampling</a:t>
            </a:r>
            <a:r>
              <a:rPr lang="en-US" dirty="0"/>
              <a:t> is efficient if the remaining formula is small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Bad</a:t>
            </a:r>
            <a:r>
              <a:rPr lang="en-US" dirty="0"/>
              <a:t> variables are few    					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Good</a:t>
            </a:r>
            <a:r>
              <a:rPr lang="en-US" dirty="0"/>
              <a:t> variables have many possible solutions		</a:t>
            </a:r>
          </a:p>
          <a:p>
            <a:r>
              <a:rPr lang="en-US" dirty="0"/>
              <a:t>The </a:t>
            </a:r>
            <a:r>
              <a:rPr lang="en-US" i="1" dirty="0"/>
              <a:t>recursion</a:t>
            </a:r>
            <a:r>
              <a:rPr lang="en-US" dirty="0"/>
              <a:t> has small depth</a:t>
            </a:r>
          </a:p>
          <a:p>
            <a:pPr lvl="1"/>
            <a:r>
              <a:rPr lang="en-US" dirty="0"/>
              <a:t>Most </a:t>
            </a:r>
            <a:r>
              <a:rPr lang="en-US" dirty="0">
                <a:solidFill>
                  <a:srgbClr val="00B0F0"/>
                </a:solidFill>
              </a:rPr>
              <a:t>Good</a:t>
            </a:r>
            <a:r>
              <a:rPr lang="en-US" dirty="0"/>
              <a:t> variables are in the recursion</a:t>
            </a:r>
          </a:p>
          <a:p>
            <a:pPr lvl="1"/>
            <a:r>
              <a:rPr lang="en-US" dirty="0"/>
              <a:t>The local uniformity sampling stops </a:t>
            </a:r>
            <a:r>
              <a:rPr lang="en-US" dirty="0" err="1"/>
              <a:t>w.h.p</a:t>
            </a:r>
            <a:r>
              <a:rPr lang="en-US" dirty="0"/>
              <a:t>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C5CC3F4-0770-251E-F39B-9D3BF8B2CF0F}"/>
              </a:ext>
            </a:extLst>
          </p:cNvPr>
          <p:cNvSpPr/>
          <p:nvPr/>
        </p:nvSpPr>
        <p:spPr>
          <a:xfrm>
            <a:off x="2656490" y="5297214"/>
            <a:ext cx="2752272" cy="85922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Local spars</a:t>
            </a:r>
            <a:r>
              <a:rPr lang="en-US" altLang="zh-CN" sz="2000" dirty="0"/>
              <a:t>ity</a:t>
            </a:r>
            <a:r>
              <a:rPr lang="en-US" sz="2000" dirty="0"/>
              <a:t>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D76B405-F09D-81CE-F65E-3C84B7A25B3A}"/>
              </a:ext>
            </a:extLst>
          </p:cNvPr>
          <p:cNvSpPr/>
          <p:nvPr/>
        </p:nvSpPr>
        <p:spPr>
          <a:xfrm>
            <a:off x="6513787" y="5297214"/>
            <a:ext cx="2908738" cy="8592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Local uniformity</a:t>
            </a:r>
          </a:p>
        </p:txBody>
      </p:sp>
      <p:sp>
        <p:nvSpPr>
          <p:cNvPr id="6" name="Arrow: Curved Down 5">
            <a:extLst>
              <a:ext uri="{FF2B5EF4-FFF2-40B4-BE49-F238E27FC236}">
                <a16:creationId xmlns:a16="http://schemas.microsoft.com/office/drawing/2014/main" id="{31105B93-119D-C567-AF22-998F76B205E3}"/>
              </a:ext>
            </a:extLst>
          </p:cNvPr>
          <p:cNvSpPr/>
          <p:nvPr/>
        </p:nvSpPr>
        <p:spPr>
          <a:xfrm rot="15001085">
            <a:off x="-412979" y="3609081"/>
            <a:ext cx="3801470" cy="1247574"/>
          </a:xfrm>
          <a:prstGeom prst="curved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Arrow: Curved Down 6">
            <a:extLst>
              <a:ext uri="{FF2B5EF4-FFF2-40B4-BE49-F238E27FC236}">
                <a16:creationId xmlns:a16="http://schemas.microsoft.com/office/drawing/2014/main" id="{31057C0C-EFD2-DBE0-7B9C-80FD3B40A668}"/>
              </a:ext>
            </a:extLst>
          </p:cNvPr>
          <p:cNvSpPr/>
          <p:nvPr/>
        </p:nvSpPr>
        <p:spPr>
          <a:xfrm rot="15001085">
            <a:off x="534155" y="4466035"/>
            <a:ext cx="2347551" cy="875417"/>
          </a:xfrm>
          <a:prstGeom prst="curved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Arrow: Curved Up 7">
            <a:extLst>
              <a:ext uri="{FF2B5EF4-FFF2-40B4-BE49-F238E27FC236}">
                <a16:creationId xmlns:a16="http://schemas.microsoft.com/office/drawing/2014/main" id="{D7BAFB28-604E-69C2-CA11-976A2645487B}"/>
              </a:ext>
            </a:extLst>
          </p:cNvPr>
          <p:cNvSpPr/>
          <p:nvPr/>
        </p:nvSpPr>
        <p:spPr>
          <a:xfrm rot="14360440">
            <a:off x="6781592" y="2951930"/>
            <a:ext cx="3444863" cy="1450232"/>
          </a:xfrm>
          <a:prstGeom prst="curved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Arrow: Curved Up 8">
            <a:extLst>
              <a:ext uri="{FF2B5EF4-FFF2-40B4-BE49-F238E27FC236}">
                <a16:creationId xmlns:a16="http://schemas.microsoft.com/office/drawing/2014/main" id="{409E3609-9B18-271D-5B5A-FEC2ED6C865E}"/>
              </a:ext>
            </a:extLst>
          </p:cNvPr>
          <p:cNvSpPr/>
          <p:nvPr/>
        </p:nvSpPr>
        <p:spPr>
          <a:xfrm rot="14360440">
            <a:off x="6524663" y="4331243"/>
            <a:ext cx="1593996" cy="670698"/>
          </a:xfrm>
          <a:prstGeom prst="curved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60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76F84-AB07-4C19-BB84-DB3890B4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and Conjectures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7C7CB8D-8A70-6122-BA76-B9D9943BC253}"/>
              </a:ext>
            </a:extLst>
          </p:cNvPr>
          <p:cNvCxnSpPr>
            <a:cxnSpLocks/>
          </p:cNvCxnSpPr>
          <p:nvPr/>
        </p:nvCxnSpPr>
        <p:spPr>
          <a:xfrm>
            <a:off x="1728951" y="3720661"/>
            <a:ext cx="8324194" cy="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3B1D30B-46DD-5B0F-4692-634448E22D04}"/>
                  </a:ext>
                </a:extLst>
              </p:cNvPr>
              <p:cNvSpPr txBox="1"/>
              <p:nvPr/>
            </p:nvSpPr>
            <p:spPr>
              <a:xfrm>
                <a:off x="917026" y="3532634"/>
                <a:ext cx="8119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3B1D30B-46DD-5B0F-4692-634448E22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026" y="3532634"/>
                <a:ext cx="811925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370DD78-9DEC-39EE-2E71-BA0F68857BA3}"/>
                  </a:ext>
                </a:extLst>
              </p:cNvPr>
              <p:cNvSpPr txBox="1"/>
              <p:nvPr/>
            </p:nvSpPr>
            <p:spPr>
              <a:xfrm>
                <a:off x="10053145" y="3532634"/>
                <a:ext cx="9305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370DD78-9DEC-39EE-2E71-BA0F68857B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3145" y="3532634"/>
                <a:ext cx="93054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5D27DED0-537C-389F-DB76-CE70E03EAE89}"/>
              </a:ext>
            </a:extLst>
          </p:cNvPr>
          <p:cNvSpPr/>
          <p:nvPr/>
        </p:nvSpPr>
        <p:spPr>
          <a:xfrm>
            <a:off x="1728951" y="3623440"/>
            <a:ext cx="194442" cy="194442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32C7798D-41CB-877A-2141-7AF2195CF30B}"/>
              </a:ext>
            </a:extLst>
          </p:cNvPr>
          <p:cNvSpPr/>
          <p:nvPr/>
        </p:nvSpPr>
        <p:spPr>
          <a:xfrm>
            <a:off x="417786" y="4662815"/>
            <a:ext cx="1820917" cy="1269124"/>
          </a:xfrm>
          <a:prstGeom prst="cloudCallout">
            <a:avLst>
              <a:gd name="adj1" fmla="val 24539"/>
              <a:gd name="adj2" fmla="val -111413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Trivial formula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6CA88B1-1C11-A02C-F93E-C4106FF2861D}"/>
              </a:ext>
            </a:extLst>
          </p:cNvPr>
          <p:cNvSpPr/>
          <p:nvPr/>
        </p:nvSpPr>
        <p:spPr>
          <a:xfrm>
            <a:off x="8973531" y="3620079"/>
            <a:ext cx="194442" cy="19444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hought Bubble: Cloud 15">
            <a:extLst>
              <a:ext uri="{FF2B5EF4-FFF2-40B4-BE49-F238E27FC236}">
                <a16:creationId xmlns:a16="http://schemas.microsoft.com/office/drawing/2014/main" id="{40519B6C-7699-5D6D-B905-C8395FF2BC11}"/>
              </a:ext>
            </a:extLst>
          </p:cNvPr>
          <p:cNvSpPr/>
          <p:nvPr/>
        </p:nvSpPr>
        <p:spPr>
          <a:xfrm>
            <a:off x="9243849" y="1036314"/>
            <a:ext cx="2031125" cy="1269124"/>
          </a:xfrm>
          <a:prstGeom prst="cloudCallout">
            <a:avLst>
              <a:gd name="adj1" fmla="val -49973"/>
              <a:gd name="adj2" fmla="val 136448"/>
            </a:avLst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Satisfiability threshold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3B321ED-DE75-F502-4D93-0EE5AF7D20A2}"/>
                  </a:ext>
                </a:extLst>
              </p:cNvPr>
              <p:cNvSpPr txBox="1"/>
              <p:nvPr/>
            </p:nvSpPr>
            <p:spPr>
              <a:xfrm>
                <a:off x="8875331" y="3908121"/>
                <a:ext cx="811925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3B321ED-DE75-F502-4D93-0EE5AF7D20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5331" y="3908121"/>
                <a:ext cx="811925" cy="3742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54F55489-7695-F697-A4FF-5506606429AA}"/>
              </a:ext>
            </a:extLst>
          </p:cNvPr>
          <p:cNvSpPr/>
          <p:nvPr/>
        </p:nvSpPr>
        <p:spPr>
          <a:xfrm>
            <a:off x="8405476" y="3620079"/>
            <a:ext cx="194442" cy="19444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497C778-1EC0-D982-BC9F-BA0222569B8D}"/>
                  </a:ext>
                </a:extLst>
              </p:cNvPr>
              <p:cNvSpPr txBox="1"/>
              <p:nvPr/>
            </p:nvSpPr>
            <p:spPr>
              <a:xfrm>
                <a:off x="7609494" y="3900073"/>
                <a:ext cx="1120667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497C778-1EC0-D982-BC9F-BA0222569B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9494" y="3900073"/>
                <a:ext cx="1120667" cy="374270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hought Bubble: Cloud 19">
            <a:extLst>
              <a:ext uri="{FF2B5EF4-FFF2-40B4-BE49-F238E27FC236}">
                <a16:creationId xmlns:a16="http://schemas.microsoft.com/office/drawing/2014/main" id="{051135D4-35D2-3029-AE67-492D25334F8D}"/>
              </a:ext>
            </a:extLst>
          </p:cNvPr>
          <p:cNvSpPr/>
          <p:nvPr/>
        </p:nvSpPr>
        <p:spPr>
          <a:xfrm>
            <a:off x="6167770" y="1602582"/>
            <a:ext cx="2031125" cy="1269124"/>
          </a:xfrm>
          <a:prstGeom prst="cloudCallout">
            <a:avLst>
              <a:gd name="adj1" fmla="val 57200"/>
              <a:gd name="adj2" fmla="val 100551"/>
            </a:avLst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Efficient search 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B08E1FA-8A82-04A6-EF33-8FB8D7CAE7AD}"/>
              </a:ext>
            </a:extLst>
          </p:cNvPr>
          <p:cNvSpPr/>
          <p:nvPr/>
        </p:nvSpPr>
        <p:spPr>
          <a:xfrm>
            <a:off x="3419146" y="3620079"/>
            <a:ext cx="194442" cy="194442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95DFA46-EBB1-0AC6-5F92-4267F8BBECFF}"/>
                  </a:ext>
                </a:extLst>
              </p:cNvPr>
              <p:cNvSpPr txBox="1"/>
              <p:nvPr/>
            </p:nvSpPr>
            <p:spPr>
              <a:xfrm>
                <a:off x="2729072" y="3273497"/>
                <a:ext cx="1120667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/300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95DFA46-EBB1-0AC6-5F92-4267F8BBEC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9072" y="3273497"/>
                <a:ext cx="1120667" cy="37965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hought Bubble: Cloud 22">
            <a:extLst>
              <a:ext uri="{FF2B5EF4-FFF2-40B4-BE49-F238E27FC236}">
                <a16:creationId xmlns:a16="http://schemas.microsoft.com/office/drawing/2014/main" id="{EF147C91-08C4-8678-97FE-2BB853537FE4}"/>
              </a:ext>
            </a:extLst>
          </p:cNvPr>
          <p:cNvSpPr/>
          <p:nvPr/>
        </p:nvSpPr>
        <p:spPr>
          <a:xfrm>
            <a:off x="2337239" y="4662815"/>
            <a:ext cx="2031125" cy="1269124"/>
          </a:xfrm>
          <a:prstGeom prst="cloudCallout">
            <a:avLst>
              <a:gd name="adj1" fmla="val 7458"/>
              <a:gd name="adj2" fmla="val -10768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Efficient sampling 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CE493CD-1883-F42F-D259-E2C7D5CAF947}"/>
              </a:ext>
            </a:extLst>
          </p:cNvPr>
          <p:cNvSpPr/>
          <p:nvPr/>
        </p:nvSpPr>
        <p:spPr>
          <a:xfrm>
            <a:off x="5579677" y="3627356"/>
            <a:ext cx="194442" cy="19444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FC5B6B5-7173-CCB5-DA81-F585FA2E105F}"/>
                  </a:ext>
                </a:extLst>
              </p:cNvPr>
              <p:cNvSpPr txBox="1"/>
              <p:nvPr/>
            </p:nvSpPr>
            <p:spPr>
              <a:xfrm>
                <a:off x="5467676" y="3281380"/>
                <a:ext cx="1120667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/3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FC5B6B5-7173-CCB5-DA81-F585FA2E1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7676" y="3281380"/>
                <a:ext cx="1120667" cy="37965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hought Bubble: Cloud 25">
            <a:extLst>
              <a:ext uri="{FF2B5EF4-FFF2-40B4-BE49-F238E27FC236}">
                <a16:creationId xmlns:a16="http://schemas.microsoft.com/office/drawing/2014/main" id="{C1F2FA91-9EA9-22E0-134B-A711E909D03C}"/>
              </a:ext>
            </a:extLst>
          </p:cNvPr>
          <p:cNvSpPr/>
          <p:nvPr/>
        </p:nvSpPr>
        <p:spPr>
          <a:xfrm>
            <a:off x="2345779" y="4662815"/>
            <a:ext cx="2031125" cy="1269124"/>
          </a:xfrm>
          <a:prstGeom prst="cloudCallout">
            <a:avLst>
              <a:gd name="adj1" fmla="val 106811"/>
              <a:gd name="adj2" fmla="val -110793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Efficient sampling </a:t>
            </a:r>
          </a:p>
        </p:txBody>
      </p:sp>
      <p:sp>
        <p:nvSpPr>
          <p:cNvPr id="29" name="Arrow: Curved Left 28">
            <a:extLst>
              <a:ext uri="{FF2B5EF4-FFF2-40B4-BE49-F238E27FC236}">
                <a16:creationId xmlns:a16="http://schemas.microsoft.com/office/drawing/2014/main" id="{0943041A-47BC-FEC5-4D0C-581FBB82175F}"/>
              </a:ext>
            </a:extLst>
          </p:cNvPr>
          <p:cNvSpPr/>
          <p:nvPr/>
        </p:nvSpPr>
        <p:spPr>
          <a:xfrm rot="16200000">
            <a:off x="4497452" y="2347410"/>
            <a:ext cx="299526" cy="2241991"/>
          </a:xfrm>
          <a:prstGeom prst="curvedLeftArrow">
            <a:avLst>
              <a:gd name="adj1" fmla="val 18086"/>
              <a:gd name="adj2" fmla="val 88417"/>
              <a:gd name="adj3" fmla="val 37232"/>
            </a:avLst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E211AD6-1402-C931-913C-FCE556E8AEAB}"/>
              </a:ext>
            </a:extLst>
          </p:cNvPr>
          <p:cNvSpPr/>
          <p:nvPr/>
        </p:nvSpPr>
        <p:spPr>
          <a:xfrm>
            <a:off x="6406716" y="3627680"/>
            <a:ext cx="194442" cy="194442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hought Bubble: Cloud 31">
            <a:extLst>
              <a:ext uri="{FF2B5EF4-FFF2-40B4-BE49-F238E27FC236}">
                <a16:creationId xmlns:a16="http://schemas.microsoft.com/office/drawing/2014/main" id="{131840D0-5D1C-71C7-B1CA-42E400AD780B}"/>
              </a:ext>
            </a:extLst>
          </p:cNvPr>
          <p:cNvSpPr/>
          <p:nvPr/>
        </p:nvSpPr>
        <p:spPr>
          <a:xfrm>
            <a:off x="5012446" y="4662815"/>
            <a:ext cx="2031125" cy="1269124"/>
          </a:xfrm>
          <a:prstGeom prst="cloudCallout">
            <a:avLst>
              <a:gd name="adj1" fmla="val 19489"/>
              <a:gd name="adj2" fmla="val -110172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93603EC-A50A-B1DA-F2CF-A0DB725BA28D}"/>
                  </a:ext>
                </a:extLst>
              </p:cNvPr>
              <p:cNvSpPr txBox="1"/>
              <p:nvPr/>
            </p:nvSpPr>
            <p:spPr>
              <a:xfrm>
                <a:off x="6224092" y="3273497"/>
                <a:ext cx="1120667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93603EC-A50A-B1DA-F2CF-A0DB725BA2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4092" y="3273497"/>
                <a:ext cx="1120667" cy="37965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row: Curved Right 34">
            <a:extLst>
              <a:ext uri="{FF2B5EF4-FFF2-40B4-BE49-F238E27FC236}">
                <a16:creationId xmlns:a16="http://schemas.microsoft.com/office/drawing/2014/main" id="{87345E2D-C7BB-9539-F1BB-FC22F400AA72}"/>
              </a:ext>
            </a:extLst>
          </p:cNvPr>
          <p:cNvSpPr/>
          <p:nvPr/>
        </p:nvSpPr>
        <p:spPr>
          <a:xfrm rot="16200000">
            <a:off x="5957763" y="3550120"/>
            <a:ext cx="250195" cy="811926"/>
          </a:xfrm>
          <a:prstGeom prst="curvedRightArrow">
            <a:avLst/>
          </a:prstGeom>
          <a:solidFill>
            <a:srgbClr val="C0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AC7B69D6-AE1E-CB47-F4E5-DCD270A2D6F6}"/>
                  </a:ext>
                </a:extLst>
              </p:cNvPr>
              <p:cNvSpPr/>
              <p:nvPr/>
            </p:nvSpPr>
            <p:spPr>
              <a:xfrm>
                <a:off x="917026" y="1749713"/>
                <a:ext cx="1240404" cy="57249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Density: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AC7B69D6-AE1E-CB47-F4E5-DCD270A2D6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026" y="1749713"/>
                <a:ext cx="1240404" cy="572494"/>
              </a:xfrm>
              <a:prstGeom prst="roundRect">
                <a:avLst/>
              </a:prstGeom>
              <a:blipFill>
                <a:blip r:embed="rId9"/>
                <a:stretch>
                  <a:fillRect t="-10417" b="-135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云形 3">
            <a:extLst>
              <a:ext uri="{FF2B5EF4-FFF2-40B4-BE49-F238E27FC236}">
                <a16:creationId xmlns:a16="http://schemas.microsoft.com/office/drawing/2014/main" id="{1D1D72FC-FB78-1E8B-EF1A-B6EB59F6BFBA}"/>
              </a:ext>
            </a:extLst>
          </p:cNvPr>
          <p:cNvSpPr/>
          <p:nvPr/>
        </p:nvSpPr>
        <p:spPr>
          <a:xfrm rot="20957705">
            <a:off x="7278792" y="4749505"/>
            <a:ext cx="4105205" cy="1412441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5690 w 43256"/>
              <a:gd name="connsiteY8" fmla="*/ 26379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5690" y="26379"/>
                </a:moveTo>
                <a:cubicBezTo>
                  <a:pt x="37694" y="27707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</a:rPr>
              <a:t>Thank you !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7" name="Arrow: Curved Right 34">
            <a:extLst>
              <a:ext uri="{FF2B5EF4-FFF2-40B4-BE49-F238E27FC236}">
                <a16:creationId xmlns:a16="http://schemas.microsoft.com/office/drawing/2014/main" id="{363AF43D-10B4-25B1-6355-048201F970D1}"/>
              </a:ext>
            </a:extLst>
          </p:cNvPr>
          <p:cNvSpPr/>
          <p:nvPr/>
        </p:nvSpPr>
        <p:spPr>
          <a:xfrm rot="16200000">
            <a:off x="6976357" y="3448042"/>
            <a:ext cx="236120" cy="1030158"/>
          </a:xfrm>
          <a:prstGeom prst="curvedRightArrow">
            <a:avLst/>
          </a:prstGeom>
          <a:solidFill>
            <a:srgbClr val="C0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图形 9" descr="问号">
            <a:extLst>
              <a:ext uri="{FF2B5EF4-FFF2-40B4-BE49-F238E27FC236}">
                <a16:creationId xmlns:a16="http://schemas.microsoft.com/office/drawing/2014/main" id="{71AE2039-7B6A-AD4E-03D8-4266296F45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0599445">
            <a:off x="7362170" y="3268295"/>
            <a:ext cx="696955" cy="69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8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/>
      <p:bldP spid="18" grpId="0" animBg="1"/>
      <p:bldP spid="19" grpId="0"/>
      <p:bldP spid="20" grpId="0" animBg="1"/>
      <p:bldP spid="21" grpId="0" animBg="1"/>
      <p:bldP spid="22" grpId="0"/>
      <p:bldP spid="23" grpId="0" animBg="1"/>
      <p:bldP spid="23" grpId="1" animBg="1"/>
      <p:bldP spid="24" grpId="0" animBg="1"/>
      <p:bldP spid="25" grpId="0"/>
      <p:bldP spid="26" grpId="0" animBg="1"/>
      <p:bldP spid="29" grpId="0" animBg="1"/>
      <p:bldP spid="30" grpId="0" animBg="1"/>
      <p:bldP spid="32" grpId="0" animBg="1"/>
      <p:bldP spid="33" grpId="0"/>
      <p:bldP spid="35" grpId="0" animBg="1"/>
      <p:bldP spid="4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76F84-AB07-4C19-BB84-DB3890B4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for Random CNF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0B5D25-23D1-40D2-BDC4-D19F2EEA51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1005039"/>
              </a:xfrm>
            </p:spPr>
            <p:txBody>
              <a:bodyPr/>
              <a:lstStyle/>
              <a:p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Decision</a:t>
                </a:r>
                <a:r>
                  <a:rPr lang="en-US" dirty="0"/>
                  <a:t>: When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u="sng" dirty="0"/>
                  <a:t>satisfiable</a:t>
                </a:r>
                <a:r>
                  <a:rPr lang="en-US" dirty="0"/>
                  <a:t> with high probability?</a:t>
                </a:r>
              </a:p>
              <a:p>
                <a:pPr lvl="1"/>
                <a:r>
                  <a:rPr lang="en-US" dirty="0"/>
                  <a:t>Average-case analysis, phase transition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0B5D25-23D1-40D2-BDC4-D19F2EEA51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1005039"/>
              </a:xfrm>
              <a:blipFill>
                <a:blip r:embed="rId2"/>
                <a:stretch>
                  <a:fillRect l="-1101" t="-10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8751B54E-D1F6-5594-A10E-CBBF10E69E6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176104"/>
                <a:ext cx="10515600" cy="2899576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Satisfiability theorem</a:t>
                </a:r>
                <a:r>
                  <a:rPr lang="en-US" dirty="0"/>
                  <a:t>: For sufficiently large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there exists a bound</a:t>
                </a:r>
              </a:p>
              <a:p>
                <a:pPr marL="0" indent="0">
                  <a:buNone/>
                </a:pPr>
                <a:endParaRPr lang="en-US" sz="11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func>
                        <m:funcPr>
                          <m:ctrlP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US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func>
                            </m:e>
                          </m:d>
                        </m:num>
                        <m:den>
                          <m: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such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→∞</m:t>
                          </m:r>
                        </m:lim>
                      </m:limLow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is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satisfiable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8751B54E-D1F6-5594-A10E-CBBF10E69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176104"/>
                <a:ext cx="10515600" cy="2899576"/>
              </a:xfrm>
              <a:prstGeom prst="rect">
                <a:avLst/>
              </a:prstGeom>
              <a:blipFill>
                <a:blip r:embed="rId3"/>
                <a:stretch>
                  <a:fillRect l="-1216" t="-3347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5C0550F5-6644-30D9-3895-A679522A3648}"/>
              </a:ext>
            </a:extLst>
          </p:cNvPr>
          <p:cNvSpPr txBox="1"/>
          <p:nvPr/>
        </p:nvSpPr>
        <p:spPr>
          <a:xfrm>
            <a:off x="838200" y="3522428"/>
            <a:ext cx="3312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[KKK’98,F’99,AM’02,AP’03,COP’16,DSS’22]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BCECD2F3-0262-E51F-B444-6D0F6F6A6A3C}"/>
                  </a:ext>
                </a:extLst>
              </p:cNvPr>
              <p:cNvSpPr/>
              <p:nvPr/>
            </p:nvSpPr>
            <p:spPr>
              <a:xfrm>
                <a:off x="9851666" y="695857"/>
                <a:ext cx="1240404" cy="57249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Density: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BCECD2F3-0262-E51F-B444-6D0F6F6A6A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1666" y="695857"/>
                <a:ext cx="1240404" cy="572494"/>
              </a:xfrm>
              <a:prstGeom prst="roundRect">
                <a:avLst/>
              </a:prstGeom>
              <a:blipFill>
                <a:blip r:embed="rId4"/>
                <a:stretch>
                  <a:fillRect t="-10417" b="-13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596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76F84-AB07-4C19-BB84-DB3890B4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for Random CNF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0B5D25-23D1-40D2-BDC4-D19F2EEA51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1863780"/>
              </a:xfrm>
            </p:spPr>
            <p:txBody>
              <a:bodyPr/>
              <a:lstStyle/>
              <a:p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Decision</a:t>
                </a:r>
                <a:r>
                  <a:rPr lang="en-US" dirty="0"/>
                  <a:t>: When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u="sng" dirty="0"/>
                  <a:t>satisfiable</a:t>
                </a:r>
                <a:r>
                  <a:rPr lang="en-US" dirty="0"/>
                  <a:t> with high probability?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func>
                      <m:funcPr>
                        <m:ctrlPr>
                          <a:rPr lang="en-US" b="0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Search</a:t>
                </a:r>
                <a:r>
                  <a:rPr lang="en-US" dirty="0"/>
                  <a:t>: Beyond </a:t>
                </a: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Decision</a:t>
                </a:r>
                <a:r>
                  <a:rPr lang="en-US" dirty="0"/>
                  <a:t>, can we </a:t>
                </a:r>
                <a:r>
                  <a:rPr lang="en-US" i="1" u="sng" dirty="0"/>
                  <a:t>find</a:t>
                </a:r>
                <a:r>
                  <a:rPr lang="en-US" dirty="0"/>
                  <a:t> a solution efficiently?</a:t>
                </a:r>
              </a:p>
              <a:p>
                <a:pPr lvl="1"/>
                <a:r>
                  <a:rPr lang="en-US" dirty="0"/>
                  <a:t>Algorithmic phase transition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0B5D25-23D1-40D2-BDC4-D19F2EEA51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1863780"/>
              </a:xfrm>
              <a:blipFill>
                <a:blip r:embed="rId3"/>
                <a:stretch>
                  <a:fillRect l="-1101" t="-5556" b="-2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A2D9A5D2-0BC4-C968-5002-7F88A1A3D632}"/>
                  </a:ext>
                </a:extLst>
              </p:cNvPr>
              <p:cNvSpPr/>
              <p:nvPr/>
            </p:nvSpPr>
            <p:spPr>
              <a:xfrm>
                <a:off x="9851666" y="695857"/>
                <a:ext cx="1240404" cy="57249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Density: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A2D9A5D2-0BC4-C968-5002-7F88A1A3D6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1666" y="695857"/>
                <a:ext cx="1240404" cy="572494"/>
              </a:xfrm>
              <a:prstGeom prst="roundRect">
                <a:avLst/>
              </a:prstGeom>
              <a:blipFill>
                <a:blip r:embed="rId4"/>
                <a:stretch>
                  <a:fillRect t="-10417" b="-13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5D24C95D-49BD-2B97-DFBA-4B620FE99F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819387"/>
                <a:ext cx="10515600" cy="2104335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Algorithms</a:t>
                </a:r>
                <a:r>
                  <a:rPr lang="en-US" dirty="0"/>
                  <a:t>: Poly-time algorithm exists when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func>
                      <m:funcPr>
                        <m:ctrlPr>
                          <a:rPr lang="en-US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func>
                    <m:r>
                      <a:rPr lang="en-US" b="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b="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Hardness</a:t>
                </a:r>
                <a:r>
                  <a:rPr lang="en-US" dirty="0"/>
                  <a:t>: Evidence that the problem is hard when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≳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func>
                      <m:funcPr>
                        <m:ctrlPr>
                          <a:rPr lang="en-US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func>
                    <m:r>
                      <a:rPr lang="en-US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5D24C95D-49BD-2B97-DFBA-4B620FE99F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819387"/>
                <a:ext cx="10515600" cy="2104335"/>
              </a:xfrm>
              <a:prstGeom prst="rect">
                <a:avLst/>
              </a:prstGeom>
              <a:blipFill>
                <a:blip r:embed="rId5"/>
                <a:stretch>
                  <a:fillRect l="-1042" t="-4611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881008E2-EB87-3793-18A2-6A18F731EB12}"/>
              </a:ext>
            </a:extLst>
          </p:cNvPr>
          <p:cNvSpPr txBox="1"/>
          <p:nvPr/>
        </p:nvSpPr>
        <p:spPr>
          <a:xfrm>
            <a:off x="1545865" y="4129486"/>
            <a:ext cx="966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[CO’10]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2595FE-73F6-2EFA-3D6B-B1159411F066}"/>
              </a:ext>
            </a:extLst>
          </p:cNvPr>
          <p:cNvSpPr txBox="1"/>
          <p:nvPr/>
        </p:nvSpPr>
        <p:spPr>
          <a:xfrm>
            <a:off x="775416" y="5156131"/>
            <a:ext cx="25076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[ACO’08, H’16,COHH’17,BH’22]</a:t>
            </a:r>
          </a:p>
        </p:txBody>
      </p:sp>
    </p:spTree>
    <p:extLst>
      <p:ext uri="{BB962C8B-B14F-4D97-AF65-F5344CB8AC3E}">
        <p14:creationId xmlns:p14="http://schemas.microsoft.com/office/powerpoint/2010/main" val="26644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76F84-AB07-4C19-BB84-DB3890B4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for Random CNF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0B5D25-23D1-40D2-BDC4-D19F2EEA51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3159843"/>
              </a:xfrm>
            </p:spPr>
            <p:txBody>
              <a:bodyPr/>
              <a:lstStyle/>
              <a:p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Decision</a:t>
                </a:r>
                <a:r>
                  <a:rPr lang="en-US" dirty="0"/>
                  <a:t>: When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u="sng" dirty="0"/>
                  <a:t>satisfiable</a:t>
                </a:r>
                <a:r>
                  <a:rPr lang="en-US" dirty="0"/>
                  <a:t> with high probability?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func>
                      <m:funcPr>
                        <m:ctrlPr>
                          <a:rPr lang="en-US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Search</a:t>
                </a:r>
                <a:r>
                  <a:rPr lang="en-US" dirty="0"/>
                  <a:t>: Beyond </a:t>
                </a: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Decision</a:t>
                </a:r>
                <a:r>
                  <a:rPr lang="en-US" dirty="0"/>
                  <a:t>, can we </a:t>
                </a:r>
                <a:r>
                  <a:rPr lang="en-US" i="1" u="sng" dirty="0"/>
                  <a:t>find</a:t>
                </a:r>
                <a:r>
                  <a:rPr lang="en-US" dirty="0"/>
                  <a:t> a solution efficiently?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func>
                      <m:funcPr>
                        <m:ctrlPr>
                          <a:rPr lang="en-US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func>
                    <m:r>
                      <a:rPr lang="en-US" b="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Sampling</a:t>
                </a:r>
                <a:r>
                  <a:rPr lang="en-US" dirty="0"/>
                  <a:t>: Beyond </a:t>
                </a: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Search</a:t>
                </a:r>
                <a:r>
                  <a:rPr lang="en-US" dirty="0"/>
                  <a:t>, can we efficiently </a:t>
                </a:r>
                <a:r>
                  <a:rPr lang="en-US" i="1" u="sng" dirty="0"/>
                  <a:t>sample</a:t>
                </a:r>
                <a:r>
                  <a:rPr lang="en-US" dirty="0"/>
                  <a:t> a uniform random solution from the whole solution space?</a:t>
                </a:r>
              </a:p>
              <a:p>
                <a:pPr lvl="1"/>
                <a:r>
                  <a:rPr lang="en-US" dirty="0"/>
                  <a:t>Partition function in statistical physics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0B5D25-23D1-40D2-BDC4-D19F2EEA51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3159843"/>
              </a:xfrm>
              <a:blipFill>
                <a:blip r:embed="rId2"/>
                <a:stretch>
                  <a:fillRect l="-1101" t="-3276" b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A2D9A5D2-0BC4-C968-5002-7F88A1A3D632}"/>
                  </a:ext>
                </a:extLst>
              </p:cNvPr>
              <p:cNvSpPr/>
              <p:nvPr/>
            </p:nvSpPr>
            <p:spPr>
              <a:xfrm>
                <a:off x="9851666" y="695857"/>
                <a:ext cx="1240404" cy="57249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Density: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A2D9A5D2-0BC4-C968-5002-7F88A1A3D6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1666" y="695857"/>
                <a:ext cx="1240404" cy="572494"/>
              </a:xfrm>
              <a:prstGeom prst="roundRect">
                <a:avLst/>
              </a:prstGeom>
              <a:blipFill>
                <a:blip r:embed="rId3"/>
                <a:stretch>
                  <a:fillRect t="-10417" b="-13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09E8648D-10DD-7421-DB32-6692507AF69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5048531"/>
                <a:ext cx="10515599" cy="1057630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[MS’07]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-time algorithm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func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[GGGY’21]</a:t>
                </a:r>
                <a:r>
                  <a:rPr lang="en-US" dirty="0"/>
                  <a:t>: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poly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-time algorithm for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/300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09E8648D-10DD-7421-DB32-6692507AF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5048531"/>
                <a:ext cx="10515599" cy="1057630"/>
              </a:xfrm>
              <a:prstGeom prst="rect">
                <a:avLst/>
              </a:prstGeom>
              <a:blipFill>
                <a:blip r:embed="rId4"/>
                <a:stretch>
                  <a:fillRect l="-926" t="-8523" b="-11364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140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76F84-AB07-4C19-BB84-DB3890B4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for Random CNF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0B5D25-23D1-40D2-BDC4-D19F2EEA51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3159843"/>
              </a:xfrm>
            </p:spPr>
            <p:txBody>
              <a:bodyPr/>
              <a:lstStyle/>
              <a:p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Decision</a:t>
                </a:r>
                <a:r>
                  <a:rPr lang="en-US" dirty="0"/>
                  <a:t>: When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u="sng" dirty="0"/>
                  <a:t>satisfiable</a:t>
                </a:r>
                <a:r>
                  <a:rPr lang="en-US" dirty="0"/>
                  <a:t> with high probability?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func>
                      <m:funcPr>
                        <m:ctrlPr>
                          <a:rPr lang="en-US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Search</a:t>
                </a:r>
                <a:r>
                  <a:rPr lang="en-US" dirty="0"/>
                  <a:t>: Beyond </a:t>
                </a: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Decision</a:t>
                </a:r>
                <a:r>
                  <a:rPr lang="en-US" dirty="0"/>
                  <a:t>, can we </a:t>
                </a:r>
                <a:r>
                  <a:rPr lang="en-US" i="1" u="sng" dirty="0"/>
                  <a:t>find</a:t>
                </a:r>
                <a:r>
                  <a:rPr lang="en-US" dirty="0"/>
                  <a:t> a solution efficiently?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func>
                      <m:funcPr>
                        <m:ctrlPr>
                          <a:rPr lang="en-US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func>
                    <m:r>
                      <a:rPr lang="en-US" b="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Sampling</a:t>
                </a:r>
                <a:r>
                  <a:rPr lang="en-US" dirty="0"/>
                  <a:t>: Beyond </a:t>
                </a: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Search</a:t>
                </a:r>
                <a:r>
                  <a:rPr lang="en-US" dirty="0"/>
                  <a:t>, can we efficiently </a:t>
                </a:r>
                <a:r>
                  <a:rPr lang="en-US" i="1" u="sng" dirty="0"/>
                  <a:t>sample</a:t>
                </a:r>
                <a:r>
                  <a:rPr lang="en-US" dirty="0"/>
                  <a:t> a uniform random solution from the whole solution space?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/300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and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poly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-time </a:t>
                </a:r>
                <a:endParaRPr lang="en-US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0B5D25-23D1-40D2-BDC4-D19F2EEA51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3159843"/>
              </a:xfrm>
              <a:blipFill>
                <a:blip r:embed="rId2"/>
                <a:stretch>
                  <a:fillRect l="-1101" t="-3276" b="-2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A2D9A5D2-0BC4-C968-5002-7F88A1A3D632}"/>
                  </a:ext>
                </a:extLst>
              </p:cNvPr>
              <p:cNvSpPr/>
              <p:nvPr/>
            </p:nvSpPr>
            <p:spPr>
              <a:xfrm>
                <a:off x="9851666" y="695857"/>
                <a:ext cx="1240404" cy="57249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Density: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A2D9A5D2-0BC4-C968-5002-7F88A1A3D6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1666" y="695857"/>
                <a:ext cx="1240404" cy="572494"/>
              </a:xfrm>
              <a:prstGeom prst="roundRect">
                <a:avLst/>
              </a:prstGeom>
              <a:blipFill>
                <a:blip r:embed="rId3"/>
                <a:stretch>
                  <a:fillRect t="-10417" b="-13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959D9663-02CA-5264-EF15-D4DFC96D47CA}"/>
              </a:ext>
            </a:extLst>
          </p:cNvPr>
          <p:cNvGrpSpPr/>
          <p:nvPr/>
        </p:nvGrpSpPr>
        <p:grpSpPr>
          <a:xfrm>
            <a:off x="5498374" y="4832188"/>
            <a:ext cx="2432594" cy="1682830"/>
            <a:chOff x="5498374" y="4832188"/>
            <a:chExt cx="2432594" cy="1682830"/>
          </a:xfrm>
        </p:grpSpPr>
        <p:sp>
          <p:nvSpPr>
            <p:cNvPr id="5" name="Thought Bubble: Cloud 4">
              <a:extLst>
                <a:ext uri="{FF2B5EF4-FFF2-40B4-BE49-F238E27FC236}">
                  <a16:creationId xmlns:a16="http://schemas.microsoft.com/office/drawing/2014/main" id="{4EF4E295-7843-A2E1-112E-14A5648DDF81}"/>
                </a:ext>
              </a:extLst>
            </p:cNvPr>
            <p:cNvSpPr/>
            <p:nvPr/>
          </p:nvSpPr>
          <p:spPr>
            <a:xfrm rot="11497019">
              <a:off x="5498374" y="4832188"/>
              <a:ext cx="2432594" cy="1682830"/>
            </a:xfrm>
            <a:prstGeom prst="cloudCallout">
              <a:avLst>
                <a:gd name="adj1" fmla="val -40101"/>
                <a:gd name="adj2" fmla="val 10353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E36D326-B004-91B8-A756-80E99651DC02}"/>
                </a:ext>
              </a:extLst>
            </p:cNvPr>
            <p:cNvSpPr txBox="1"/>
            <p:nvPr/>
          </p:nvSpPr>
          <p:spPr>
            <a:xfrm>
              <a:off x="5758057" y="5381215"/>
              <a:ext cx="19132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</a:rPr>
                <a:t>Our focus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575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76F84-AB07-4C19-BB84-DB3890B4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for Random CNF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0B5D25-23D1-40D2-BDC4-D19F2EEA51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3159843"/>
              </a:xfrm>
            </p:spPr>
            <p:txBody>
              <a:bodyPr/>
              <a:lstStyle/>
              <a:p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Decision</a:t>
                </a:r>
                <a:r>
                  <a:rPr lang="en-US" dirty="0"/>
                  <a:t>: When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u="sng" dirty="0"/>
                  <a:t>satisfiable</a:t>
                </a:r>
                <a:r>
                  <a:rPr lang="en-US" dirty="0"/>
                  <a:t> with high probability?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func>
                      <m:funcPr>
                        <m:ctrlPr>
                          <a:rPr lang="en-US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Search</a:t>
                </a:r>
                <a:r>
                  <a:rPr lang="en-US" dirty="0"/>
                  <a:t>: Beyond </a:t>
                </a: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Decision</a:t>
                </a:r>
                <a:r>
                  <a:rPr lang="en-US" dirty="0"/>
                  <a:t>, can we </a:t>
                </a:r>
                <a:r>
                  <a:rPr lang="en-US" i="1" u="sng" dirty="0"/>
                  <a:t>find</a:t>
                </a:r>
                <a:r>
                  <a:rPr lang="en-US" dirty="0"/>
                  <a:t> a solution efficiently?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func>
                      <m:funcPr>
                        <m:ctrlPr>
                          <a:rPr lang="en-US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func>
                    <m:r>
                      <a:rPr lang="en-US" b="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Sampling</a:t>
                </a:r>
                <a:r>
                  <a:rPr lang="en-US" dirty="0"/>
                  <a:t>: Beyond </a:t>
                </a: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Search</a:t>
                </a:r>
                <a:r>
                  <a:rPr lang="en-US" dirty="0"/>
                  <a:t>, can we efficiently </a:t>
                </a:r>
                <a:r>
                  <a:rPr lang="en-US" i="1" u="sng" dirty="0"/>
                  <a:t>sample</a:t>
                </a:r>
                <a:r>
                  <a:rPr lang="en-US" dirty="0"/>
                  <a:t> a uniform random solution from the whole solution space?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/300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and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poly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-time </a:t>
                </a:r>
                <a:endParaRPr lang="en-US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0B5D25-23D1-40D2-BDC4-D19F2EEA51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3159843"/>
              </a:xfrm>
              <a:blipFill>
                <a:blip r:embed="rId2"/>
                <a:stretch>
                  <a:fillRect l="-1101" t="-3276" b="-2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A2D9A5D2-0BC4-C968-5002-7F88A1A3D632}"/>
                  </a:ext>
                </a:extLst>
              </p:cNvPr>
              <p:cNvSpPr/>
              <p:nvPr/>
            </p:nvSpPr>
            <p:spPr>
              <a:xfrm>
                <a:off x="9851666" y="695857"/>
                <a:ext cx="1240404" cy="57249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Density: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A2D9A5D2-0BC4-C968-5002-7F88A1A3D6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1666" y="695857"/>
                <a:ext cx="1240404" cy="572494"/>
              </a:xfrm>
              <a:prstGeom prst="roundRect">
                <a:avLst/>
              </a:prstGeom>
              <a:blipFill>
                <a:blip r:embed="rId3"/>
                <a:stretch>
                  <a:fillRect t="-10417" b="-13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098176FC-6D15-D6DD-D2A3-D19627221A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5048530"/>
                <a:ext cx="10515599" cy="1318731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Our result</a:t>
                </a:r>
                <a:r>
                  <a:rPr lang="en-US" dirty="0">
                    <a:solidFill>
                      <a:srgbClr val="C00000"/>
                    </a:solidFill>
                  </a:rPr>
                  <a:t>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/3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1.0001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-time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098176FC-6D15-D6DD-D2A3-D19627221A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5048530"/>
                <a:ext cx="10515599" cy="1318731"/>
              </a:xfrm>
              <a:prstGeom prst="rect">
                <a:avLst/>
              </a:prstGeom>
              <a:blipFill>
                <a:blip r:embed="rId4"/>
                <a:stretch>
                  <a:fillRect l="-1158" t="-7339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1892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7C37CA-E86D-98DE-ACDE-084C1DCF3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Phase Transition of the Solution Space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8F17C65-FB86-36CE-6FB2-1DE8B70687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454406"/>
              </a:xfrm>
            </p:spPr>
            <p:txBody>
              <a:bodyPr>
                <a:normAutofit fontScale="85000" lnSpcReduction="20000"/>
              </a:bodyPr>
              <a:lstStyle/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Decision</a:t>
                </a:r>
                <a:r>
                  <a:rPr lang="en-US" altLang="zh-CN" dirty="0"/>
                  <a:t>: When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altLang="zh-CN" dirty="0"/>
                  <a:t> </a:t>
                </a:r>
                <a:r>
                  <a:rPr lang="en-US" altLang="zh-CN" u="sng" dirty="0"/>
                  <a:t>satisfiable</a:t>
                </a:r>
                <a:r>
                  <a:rPr lang="en-US" altLang="zh-CN" dirty="0"/>
                  <a:t> with high probability?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sSup>
                      <m:sSupPr>
                        <m:ctrlPr>
                          <a:rPr lang="en-US" altLang="zh-CN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func>
                      <m:funcPr>
                        <m:ctrlPr>
                          <a:rPr lang="en-US" altLang="zh-CN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altLang="zh-CN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</m:oMath>
                </a14:m>
                <a:r>
                  <a:rPr lang="en-US" altLang="zh-CN" dirty="0"/>
                  <a:t>                     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CN" dirty="0"/>
                  <a:t>)</a:t>
                </a:r>
              </a:p>
              <a:p>
                <a:r>
                  <a:rPr lang="en-US" altLang="zh-CN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Search</a:t>
                </a:r>
                <a:r>
                  <a:rPr lang="en-US" altLang="zh-CN" dirty="0"/>
                  <a:t>: Beyond </a:t>
                </a:r>
                <a:r>
                  <a:rPr lang="en-US" altLang="zh-CN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Decision</a:t>
                </a:r>
                <a:r>
                  <a:rPr lang="en-US" altLang="zh-CN" dirty="0"/>
                  <a:t>, can we </a:t>
                </a:r>
                <a:r>
                  <a:rPr lang="en-US" altLang="zh-CN" i="1" u="sng" dirty="0"/>
                  <a:t>find</a:t>
                </a:r>
                <a:r>
                  <a:rPr lang="en-US" altLang="zh-CN" dirty="0"/>
                  <a:t> a solution efficiently?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sSup>
                      <m:sSupPr>
                        <m:ctrlPr>
                          <a:rPr lang="en-US" altLang="zh-CN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func>
                      <m:funcPr>
                        <m:ctrlPr>
                          <a:rPr lang="en-US" altLang="zh-CN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altLang="zh-CN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func>
                    <m:r>
                      <a:rPr lang="en-US" altLang="zh-CN" b="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dirty="0">
                    <a:solidFill>
                      <a:schemeClr val="accent2">
                        <a:lumMod val="75000"/>
                      </a:schemeClr>
                    </a:solidFill>
                  </a:rPr>
                  <a:t>                </a:t>
                </a:r>
                <a:r>
                  <a:rPr lang="en-US" altLang="zh-CN" dirty="0"/>
                  <a:t> (conjectured to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i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func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dirty="0"/>
                  <a:t>)</a:t>
                </a:r>
                <a:endParaRPr lang="en-US" altLang="zh-CN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r>
                  <a:rPr lang="en-US" altLang="zh-CN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Sampling</a:t>
                </a:r>
                <a:r>
                  <a:rPr lang="en-US" altLang="zh-CN" dirty="0"/>
                  <a:t>: Beyond </a:t>
                </a:r>
                <a:r>
                  <a:rPr lang="en-US" altLang="zh-CN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Search</a:t>
                </a:r>
                <a:r>
                  <a:rPr lang="en-US" altLang="zh-CN" dirty="0"/>
                  <a:t>, can we efficiently </a:t>
                </a:r>
                <a:r>
                  <a:rPr lang="en-US" altLang="zh-CN" i="1" u="sng" dirty="0"/>
                  <a:t>sample</a:t>
                </a:r>
                <a:r>
                  <a:rPr lang="en-US" altLang="zh-CN" dirty="0"/>
                  <a:t> a uniform random solution?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sSup>
                      <m:sSupPr>
                        <m:ctrlPr>
                          <a:rPr lang="en-US" altLang="zh-CN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/3</m:t>
                        </m:r>
                      </m:sup>
                    </m:sSup>
                  </m:oMath>
                </a14:m>
                <a:r>
                  <a:rPr lang="en-US" altLang="zh-CN" dirty="0">
                    <a:solidFill>
                      <a:schemeClr val="accent2">
                        <a:lumMod val="75000"/>
                      </a:schemeClr>
                    </a:solidFill>
                  </a:rPr>
                  <a:t>                          </a:t>
                </a:r>
                <a:r>
                  <a:rPr lang="en-US" altLang="zh-CN" dirty="0"/>
                  <a:t> (???)</a:t>
                </a:r>
                <a:endParaRPr lang="en-US" altLang="zh-CN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8F17C65-FB86-36CE-6FB2-1DE8B70687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454406"/>
              </a:xfrm>
              <a:blipFill>
                <a:blip r:embed="rId2"/>
                <a:stretch>
                  <a:fillRect l="-8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56E246BF-85F0-B8BB-CB99-7A9F3923FB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556" y="1690688"/>
            <a:ext cx="7556888" cy="210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60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5FC0599-A335-B80D-FA79-1CF31334035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Random vs Standard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-CNF Formulas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5FC0599-A335-B80D-FA79-1CF3133403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4FFC9-1A49-0FC4-FE4D-3683B6FD11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Each clause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variables</a:t>
                </a:r>
              </a:p>
              <a:p>
                <a:r>
                  <a:rPr lang="en-US" dirty="0"/>
                  <a:t>The </a:t>
                </a:r>
                <a:r>
                  <a:rPr lang="en-US" i="1" dirty="0">
                    <a:solidFill>
                      <a:srgbClr val="C00000"/>
                    </a:solidFill>
                  </a:rPr>
                  <a:t>average</a:t>
                </a:r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dirty="0"/>
                  <a:t>variable degree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𝑘𝑚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-CNF formula has </a:t>
                </a:r>
                <a:r>
                  <a:rPr lang="en-US" i="1" dirty="0">
                    <a:solidFill>
                      <a:srgbClr val="00B0F0"/>
                    </a:solidFill>
                  </a:rPr>
                  <a:t>maximum</a:t>
                </a:r>
                <a:r>
                  <a:rPr lang="en-US" dirty="0"/>
                  <a:t> variable degree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, then</a:t>
                </a:r>
              </a:p>
              <a:p>
                <a:pPr lvl="1"/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Satisfiability threshold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	</a:t>
                </a:r>
                <a:r>
                  <a:rPr lang="en-US" sz="1800" dirty="0">
                    <a:solidFill>
                      <a:schemeClr val="bg1">
                        <a:lumMod val="50000"/>
                      </a:schemeClr>
                    </a:solidFill>
                  </a:rPr>
                  <a:t>[</a:t>
                </a:r>
                <a:r>
                  <a:rPr lang="en-US" sz="1800" dirty="0" err="1">
                    <a:solidFill>
                      <a:schemeClr val="bg1">
                        <a:lumMod val="50000"/>
                      </a:schemeClr>
                    </a:solidFill>
                  </a:rPr>
                  <a:t>Lovász</a:t>
                </a:r>
                <a:r>
                  <a:rPr lang="en-US" sz="1800" dirty="0">
                    <a:solidFill>
                      <a:schemeClr val="bg1">
                        <a:lumMod val="50000"/>
                      </a:schemeClr>
                    </a:solidFill>
                  </a:rPr>
                  <a:t> local lemma, EL’75]</a:t>
                </a:r>
                <a:endParaRPr lang="en-US" sz="1050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lvl="1"/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Search threshold</a:t>
                </a:r>
                <a:r>
                  <a:rPr lang="en-US" dirty="0"/>
                  <a:t>:</a:t>
                </a:r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		</a:t>
                </a:r>
                <a:r>
                  <a:rPr lang="en-US" sz="1800" dirty="0">
                    <a:solidFill>
                      <a:schemeClr val="bg1">
                        <a:lumMod val="50000"/>
                      </a:schemeClr>
                    </a:solidFill>
                  </a:rPr>
                  <a:t>[Algorithmic local lemma, MT’10]</a:t>
                </a:r>
              </a:p>
              <a:p>
                <a:pPr lvl="1"/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Sampling bound</a:t>
                </a:r>
              </a:p>
              <a:p>
                <a:pPr lvl="2"/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Algorithm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/5</m:t>
                        </m:r>
                      </m:sup>
                    </m:sSup>
                  </m:oMath>
                </a14:m>
                <a:r>
                  <a:rPr lang="en-US" dirty="0"/>
                  <a:t>			</a:t>
                </a:r>
                <a:r>
                  <a:rPr lang="en-US" sz="1600" dirty="0">
                    <a:solidFill>
                      <a:schemeClr val="bg1">
                        <a:lumMod val="50000"/>
                      </a:schemeClr>
                    </a:solidFill>
                  </a:rPr>
                  <a:t>[He-Wang-Yin’22, 09:45 – 10:25 this morning]</a:t>
                </a:r>
                <a:endParaRPr lang="en-US" sz="1400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lvl="2"/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Hardness</a:t>
                </a:r>
                <a:r>
                  <a:rPr lang="en-US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≳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			</a:t>
                </a:r>
                <a:r>
                  <a:rPr lang="en-US" sz="1600" dirty="0">
                    <a:solidFill>
                      <a:schemeClr val="bg1">
                        <a:lumMod val="50000"/>
                      </a:schemeClr>
                    </a:solidFill>
                  </a:rPr>
                  <a:t>[BGGGS’19]</a:t>
                </a:r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4FFC9-1A49-0FC4-FE4D-3683B6FD11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538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8097</TotalTime>
  <Words>1892</Words>
  <Application>Microsoft Office PowerPoint</Application>
  <PresentationFormat>宽屏</PresentationFormat>
  <Paragraphs>281</Paragraphs>
  <Slides>22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Office Theme</vt:lpstr>
      <vt:lpstr>Improved Bounds for Sampling Solutions of Random CNF Formulas</vt:lpstr>
      <vt:lpstr>Random CNF Formulas</vt:lpstr>
      <vt:lpstr>Questions for Random CNF Formulas</vt:lpstr>
      <vt:lpstr>Questions for Random CNF Formulas</vt:lpstr>
      <vt:lpstr>Questions for Random CNF Formulas</vt:lpstr>
      <vt:lpstr>Questions for Random CNF Formulas</vt:lpstr>
      <vt:lpstr>Questions for Random CNF Formulas</vt:lpstr>
      <vt:lpstr>Phase Transition of the Solution Space</vt:lpstr>
      <vt:lpstr>Random vs Standard k-CNF Formulas</vt:lpstr>
      <vt:lpstr>Random vs Standard k-CNF Formulas</vt:lpstr>
      <vt:lpstr>Random vs Standard k-CNF Formulas</vt:lpstr>
      <vt:lpstr>Recursive Sampler [AJ’21, HWY’22]</vt:lpstr>
      <vt:lpstr>Recursive Sampler [AJ’21, HWY’22]</vt:lpstr>
      <vt:lpstr>Solving Random Instances</vt:lpstr>
      <vt:lpstr>Solving Random Instances</vt:lpstr>
      <vt:lpstr>Proof Overview</vt:lpstr>
      <vt:lpstr>Marginal Sampler</vt:lpstr>
      <vt:lpstr>Marginal Sampler</vt:lpstr>
      <vt:lpstr>Efficiency</vt:lpstr>
      <vt:lpstr>Beyond Bounded-degree Results</vt:lpstr>
      <vt:lpstr>Summary of Efficiency Analysis</vt:lpstr>
      <vt:lpstr>Conclusion and Conjectures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Perfect Sampling for (Atomic) Lovasz Local Lemma</dc:title>
  <dc:creator>Kewen Wu</dc:creator>
  <cp:lastModifiedBy>Yang Kuan</cp:lastModifiedBy>
  <cp:revision>437</cp:revision>
  <dcterms:created xsi:type="dcterms:W3CDTF">2021-06-13T14:40:34Z</dcterms:created>
  <dcterms:modified xsi:type="dcterms:W3CDTF">2023-09-05T05:43:11Z</dcterms:modified>
</cp:coreProperties>
</file>