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93" r:id="rId2"/>
    <p:sldId id="288" r:id="rId3"/>
    <p:sldId id="289" r:id="rId4"/>
    <p:sldId id="286" r:id="rId5"/>
    <p:sldId id="287" r:id="rId6"/>
    <p:sldId id="269" r:id="rId7"/>
    <p:sldId id="290" r:id="rId8"/>
    <p:sldId id="292" r:id="rId9"/>
    <p:sldId id="291" r:id="rId10"/>
    <p:sldId id="2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72" autoAdjust="0"/>
    <p:restoredTop sz="94660"/>
  </p:normalViewPr>
  <p:slideViewPr>
    <p:cSldViewPr>
      <p:cViewPr varScale="1">
        <p:scale>
          <a:sx n="72" d="100"/>
          <a:sy n="72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8BE024-823A-4A56-B9B4-980416FEA14B}" type="datetimeFigureOut">
              <a:rPr lang="en-US"/>
              <a:pPr>
                <a:defRPr/>
              </a:pPr>
              <a:t>4/8/2009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9DF1DB0-B4DA-4EA2-9F03-5D88203CC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13FDE6-04D0-43C6-A045-E72F0BE3F29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42CC6-AC18-4079-AA62-BBBBA15A2E7D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D8AF4-F733-4857-BF22-9645AD2A5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00655-87D9-4826-95BB-1EA22CAE46BD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53910-890A-45D2-A2AD-10B4BD3F8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AA54-F649-4F07-A345-21A257BA6F8B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4E7A9-B796-49FC-97FF-9A28F633B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ADEC7-B59E-4847-90B5-F29DF93BFD24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11959-CDD6-401E-894C-AA28F1A3C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DE1E-F88B-4C9F-98E4-9726B13A55C1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2E3A6-7A75-4905-AC7A-F253E481E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1B6AF-1CB6-4D61-A4CE-CFE7B3F70CCC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5DC53-EDA5-4EFD-B4F3-CE6E4A61B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6FA62-F8AF-4B6D-BFEC-8D137653E11D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720B0-E697-48BA-86A7-480966FFD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7DDFF-F15A-4EEE-A4F4-54B87B8D3ACE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3323-4BDF-44F2-9659-AD4E3BC6C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CBCF3-6ABB-4F6A-928D-24CAD9079C2D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61ADF-2413-4984-909F-BFB62B168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88CF8-CB00-4315-97D7-9308711DDA56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0D5F1-71B7-44BB-94ED-90A03630C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8C8B0-CCA6-4433-8CEA-0FD002CB369E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7AAE0-3425-4A6B-B66E-0E401B182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92660-A24D-4891-A220-9A3AA540F538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5B1F7E-E8E5-4BA2-AAE0-04688B2F8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6"/>
          <p:cNvGrpSpPr>
            <a:grpSpLocks/>
          </p:cNvGrpSpPr>
          <p:nvPr userDrawn="1"/>
        </p:nvGrpSpPr>
        <p:grpSpPr bwMode="auto">
          <a:xfrm>
            <a:off x="228600" y="23813"/>
            <a:ext cx="2743200" cy="433387"/>
            <a:chOff x="3429000" y="3929743"/>
            <a:chExt cx="2743200" cy="432768"/>
          </a:xfrm>
        </p:grpSpPr>
        <p:pic>
          <p:nvPicPr>
            <p:cNvPr id="1035" name="Picture 7" descr="Microsoft_logo.jpg"/>
            <p:cNvPicPr>
              <a:picLocks noChangeAspect="1"/>
            </p:cNvPicPr>
            <p:nvPr userDrawn="1"/>
          </p:nvPicPr>
          <p:blipFill>
            <a:blip r:embed="rId13"/>
            <a:srcRect t="32143" b="39285"/>
            <a:stretch>
              <a:fillRect/>
            </a:stretch>
          </p:blipFill>
          <p:spPr bwMode="auto">
            <a:xfrm>
              <a:off x="3429000" y="3929743"/>
              <a:ext cx="1447800" cy="413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 userDrawn="1"/>
          </p:nvCxnSpPr>
          <p:spPr>
            <a:xfrm rot="5400000">
              <a:off x="4724618" y="4191306"/>
              <a:ext cx="3043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 userDrawn="1"/>
          </p:nvSpPr>
          <p:spPr>
            <a:xfrm>
              <a:off x="4876800" y="3963032"/>
              <a:ext cx="1295400" cy="3994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atin typeface="+mn-lt"/>
                  <a:cs typeface="+mn-cs"/>
                </a:rPr>
                <a:t>Innovation Center Cairo </a:t>
              </a:r>
              <a:endParaRPr lang="en-US" sz="1000" dirty="0">
                <a:latin typeface="+mn-lt"/>
                <a:cs typeface="+mn-cs"/>
              </a:endParaRPr>
            </a:p>
          </p:txBody>
        </p:sp>
      </p:grpSp>
      <p:sp>
        <p:nvSpPr>
          <p:cNvPr id="11" name="Rectangle 10"/>
          <p:cNvSpPr/>
          <p:nvPr userDrawn="1"/>
        </p:nvSpPr>
        <p:spPr>
          <a:xfrm>
            <a:off x="0" y="1676400"/>
            <a:ext cx="152400" cy="518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667000" y="6629400"/>
            <a:ext cx="38100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Cairo Microsoft Innovation Center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Arabic Language Challenges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Walid Magdy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EG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أهنالك أي أسئلة؟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sentence is written in Arabic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6D5F5-03BC-4096-AA6E-46CF6973D32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600"/>
            <a:ext cx="76962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514350" lvl="1" indent="-514350">
              <a:spcBef>
                <a:spcPts val="1800"/>
              </a:spcBef>
              <a:buFont typeface="Arial" charset="0"/>
              <a:buAutoNum type="arabicPeriod"/>
            </a:pPr>
            <a:r>
              <a:rPr lang="en-US" sz="2400" smtClean="0"/>
              <a:t>Arabic language</a:t>
            </a:r>
          </a:p>
          <a:p>
            <a:pPr marL="514350" lvl="1" indent="-514350">
              <a:spcBef>
                <a:spcPts val="1800"/>
              </a:spcBef>
              <a:buFont typeface="Arial" charset="0"/>
              <a:buAutoNum type="arabicPeriod"/>
            </a:pPr>
            <a:r>
              <a:rPr lang="en-US" sz="2400" smtClean="0"/>
              <a:t>Why we analyze?</a:t>
            </a:r>
          </a:p>
          <a:p>
            <a:pPr marL="514350" lvl="1" indent="-514350">
              <a:spcBef>
                <a:spcPts val="1800"/>
              </a:spcBef>
              <a:buFont typeface="Arial" charset="0"/>
              <a:buAutoNum type="arabicPeriod"/>
            </a:pPr>
            <a:r>
              <a:rPr lang="en-US" sz="2400" smtClean="0"/>
              <a:t>Arabic language challenges:</a:t>
            </a:r>
          </a:p>
          <a:p>
            <a:pPr marL="914400" lvl="2" indent="-514350">
              <a:spcBef>
                <a:spcPts val="600"/>
              </a:spcBef>
              <a:buFont typeface="Arial" charset="0"/>
              <a:buAutoNum type="arabicPeriod"/>
            </a:pPr>
            <a:r>
              <a:rPr lang="en-US" sz="2000" smtClean="0"/>
              <a:t>Orthographical challenges</a:t>
            </a:r>
          </a:p>
          <a:p>
            <a:pPr marL="914400" lvl="2" indent="-514350">
              <a:spcBef>
                <a:spcPts val="600"/>
              </a:spcBef>
              <a:buFont typeface="Arial" charset="0"/>
              <a:buAutoNum type="arabicPeriod"/>
            </a:pPr>
            <a:r>
              <a:rPr lang="en-US" sz="2000" smtClean="0"/>
              <a:t>Morphological challenges</a:t>
            </a:r>
          </a:p>
          <a:p>
            <a:pPr marL="914400" lvl="2" indent="-514350">
              <a:spcBef>
                <a:spcPts val="600"/>
              </a:spcBef>
              <a:buFont typeface="Arial" charset="0"/>
              <a:buAutoNum type="arabicPeriod"/>
            </a:pPr>
            <a:r>
              <a:rPr lang="en-US" sz="2000" smtClean="0"/>
              <a:t>Phonetic challenges</a:t>
            </a:r>
          </a:p>
          <a:p>
            <a:pPr marL="514350" lvl="1" indent="-514350">
              <a:spcBef>
                <a:spcPts val="1800"/>
              </a:spcBef>
              <a:buFont typeface="Arial" charset="0"/>
              <a:buAutoNum type="arabicPeriod"/>
            </a:pPr>
            <a:r>
              <a:rPr lang="en-US" sz="2400" smtClean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83FEF-5820-4915-A543-FC6255B6816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Arabic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3962400"/>
          </a:xfrm>
        </p:spPr>
        <p:txBody>
          <a:bodyPr/>
          <a:lstStyle/>
          <a:p>
            <a:pPr marL="357188" lvl="1" indent="-357188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Arabic is the largest living member of the Semitic language family</a:t>
            </a:r>
          </a:p>
          <a:p>
            <a:pPr marL="357188" lvl="1" indent="-357188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It is classified as a macro-language with 27 sub-languages</a:t>
            </a:r>
          </a:p>
          <a:p>
            <a:pPr marL="357188" lvl="1" indent="-357188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It is spoken by over 220 million people in 28 countries (middle-east)</a:t>
            </a:r>
          </a:p>
          <a:p>
            <a:pPr marL="357188" lvl="1" indent="-357188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The language of Quran (over 1.6 billion Muslims)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7478B-B4A3-4676-B7EE-F1275B3B0B60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4098" name="Picture 2" descr="http://upload.wikimedia.org/wikipedia/commons/a/a0/Arabic_speaking_worl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752600"/>
            <a:ext cx="3076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we analyze?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Many enabling technologies nowadays are language dependent such as:</a:t>
            </a:r>
          </a:p>
          <a:p>
            <a:pPr marL="914400" lvl="2" indent="-514350">
              <a:spcBef>
                <a:spcPts val="1800"/>
              </a:spcBef>
            </a:pPr>
            <a:r>
              <a:rPr lang="en-US" sz="2000" smtClean="0"/>
              <a:t>Optical Character Recognition (OCR)</a:t>
            </a:r>
          </a:p>
          <a:p>
            <a:pPr marL="914400" lvl="2" indent="-514350">
              <a:spcBef>
                <a:spcPts val="1800"/>
              </a:spcBef>
            </a:pPr>
            <a:r>
              <a:rPr lang="en-US" sz="2000" smtClean="0"/>
              <a:t>Language Modeling (LM)</a:t>
            </a:r>
          </a:p>
          <a:p>
            <a:pPr marL="914400" lvl="2" indent="-514350">
              <a:spcBef>
                <a:spcPts val="1800"/>
              </a:spcBef>
            </a:pPr>
            <a:r>
              <a:rPr lang="en-US" sz="2000" smtClean="0"/>
              <a:t>Name Entity Recognition (NER)</a:t>
            </a:r>
          </a:p>
          <a:p>
            <a:pPr marL="914400" lvl="2" indent="-514350">
              <a:spcBef>
                <a:spcPts val="1800"/>
              </a:spcBef>
            </a:pPr>
            <a:r>
              <a:rPr lang="en-US" sz="2000" smtClean="0"/>
              <a:t>Speech Recognition (ASR)</a:t>
            </a:r>
            <a:endParaRPr lang="en-US" smtClean="0"/>
          </a:p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Performance of these technology with Arabic is much lower than other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E0235-7401-47C8-ADD5-5CA2BAF64394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Orthographic Challenges of Arabic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8E352-F9A5-4C41-B7B6-AF69774CB45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47700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chemeClr val="bg1"/>
              </a:buClr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- 15 of the 28 letters contain dots</a:t>
            </a:r>
          </a:p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chemeClr val="bg1"/>
              </a:buClr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- Characters are connected</a:t>
            </a:r>
          </a:p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chemeClr val="bg1"/>
              </a:buClr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- Character shape depends on position</a:t>
            </a:r>
          </a:p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chemeClr val="bg1"/>
              </a:buClr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- Optional</a:t>
            </a:r>
            <a:r>
              <a:rPr lang="en-GB" sz="220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GB" sz="2200">
                <a:solidFill>
                  <a:srgbClr val="FF3300"/>
                </a:solidFill>
                <a:latin typeface="Calibri" pitchFamily="34" charset="0"/>
                <a:cs typeface="Times New Roman" pitchFamily="18" charset="0"/>
              </a:rPr>
              <a:t>diacritics</a:t>
            </a:r>
            <a:r>
              <a:rPr lang="en-GB" sz="220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GB" sz="2200">
                <a:latin typeface="Calibri" pitchFamily="34" charset="0"/>
                <a:cs typeface="Times New Roman" pitchFamily="18" charset="0"/>
              </a:rPr>
              <a:t>may be present  </a:t>
            </a:r>
          </a:p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chemeClr val="bg1"/>
              </a:buClr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- Printed text may include</a:t>
            </a:r>
            <a:r>
              <a:rPr lang="en-GB" sz="220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GB" sz="220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ligatures</a:t>
            </a:r>
            <a:r>
              <a:rPr lang="en-GB" sz="220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GB" sz="2200">
                <a:latin typeface="Calibri" pitchFamily="34" charset="0"/>
                <a:cs typeface="Times New Roman" pitchFamily="18" charset="0"/>
              </a:rPr>
              <a:t>and</a:t>
            </a:r>
            <a:r>
              <a:rPr lang="en-GB" sz="220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GB" sz="2200">
                <a:solidFill>
                  <a:srgbClr val="92D050"/>
                </a:solidFill>
                <a:latin typeface="Calibri" pitchFamily="34" charset="0"/>
                <a:cs typeface="Times New Roman" pitchFamily="18" charset="0"/>
              </a:rPr>
              <a:t>kashida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876800"/>
            <a:ext cx="35242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2950" y="4799013"/>
            <a:ext cx="38290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1905000"/>
            <a:ext cx="2867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Morphological Challenges of Arabic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C865C-B418-47D0-BB91-A2CD39011B1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010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- </a:t>
            </a:r>
            <a:r>
              <a:rPr lang="en-GB" sz="2400">
                <a:latin typeface="Calibri" pitchFamily="34" charset="0"/>
                <a:cs typeface="Times New Roman" pitchFamily="18" charset="0"/>
              </a:rPr>
              <a:t>Language is built of 10k roots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- Words contain </a:t>
            </a:r>
            <a:r>
              <a:rPr lang="en-GB" sz="2400" u="sng">
                <a:latin typeface="Calibri" pitchFamily="34" charset="0"/>
                <a:cs typeface="Times New Roman" pitchFamily="18" charset="0"/>
              </a:rPr>
              <a:t>prefix</a:t>
            </a:r>
            <a:r>
              <a:rPr lang="en-GB" sz="2400">
                <a:latin typeface="Calibri" pitchFamily="34" charset="0"/>
                <a:cs typeface="Times New Roman" pitchFamily="18" charset="0"/>
              </a:rPr>
              <a:t>, </a:t>
            </a:r>
            <a:r>
              <a:rPr lang="en-GB" sz="2400" u="sng">
                <a:latin typeface="Calibri" pitchFamily="34" charset="0"/>
                <a:cs typeface="Times New Roman" pitchFamily="18" charset="0"/>
              </a:rPr>
              <a:t>infix</a:t>
            </a:r>
            <a:r>
              <a:rPr lang="en-GB" sz="2400">
                <a:latin typeface="Calibri" pitchFamily="34" charset="0"/>
                <a:cs typeface="Times New Roman" pitchFamily="18" charset="0"/>
              </a:rPr>
              <a:t>, and </a:t>
            </a:r>
            <a:r>
              <a:rPr lang="en-GB" sz="2400" u="sng">
                <a:latin typeface="Calibri" pitchFamily="34" charset="0"/>
                <a:cs typeface="Times New Roman" pitchFamily="18" charset="0"/>
              </a:rPr>
              <a:t>suffix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- 60 billion possible surface forms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- Word spelling changes according to its position in the sentence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24400" y="4191000"/>
            <a:ext cx="352901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EG" sz="2800">
                <a:solidFill>
                  <a:srgbClr val="FF9900"/>
                </a:solidFill>
                <a:latin typeface="Calibri" pitchFamily="34" charset="0"/>
              </a:rPr>
              <a:t>وسـيــ</a:t>
            </a:r>
            <a:r>
              <a:rPr lang="ar-EG" sz="2800">
                <a:solidFill>
                  <a:srgbClr val="00B0F0"/>
                </a:solidFill>
                <a:latin typeface="Calibri" pitchFamily="34" charset="0"/>
              </a:rPr>
              <a:t>كـتب</a:t>
            </a:r>
            <a:r>
              <a:rPr lang="ar-EG" sz="2800">
                <a:solidFill>
                  <a:srgbClr val="FF3300"/>
                </a:solidFill>
                <a:latin typeface="Calibri" pitchFamily="34" charset="0"/>
              </a:rPr>
              <a:t>ونـهـا</a:t>
            </a:r>
          </a:p>
          <a:p>
            <a:pPr algn="ctr"/>
            <a:r>
              <a:rPr lang="en-US" sz="2400">
                <a:solidFill>
                  <a:srgbClr val="FF9900"/>
                </a:solidFill>
                <a:latin typeface="Calibri" pitchFamily="34" charset="0"/>
              </a:rPr>
              <a:t>wasaya</a:t>
            </a:r>
            <a:r>
              <a:rPr lang="en-US" sz="2400">
                <a:latin typeface="Calibri" pitchFamily="34" charset="0"/>
              </a:rPr>
              <a:t>+</a:t>
            </a:r>
            <a:r>
              <a:rPr lang="en-US" sz="2400">
                <a:solidFill>
                  <a:srgbClr val="00B0F0"/>
                </a:solidFill>
                <a:latin typeface="Calibri" pitchFamily="34" charset="0"/>
              </a:rPr>
              <a:t>ktub</a:t>
            </a:r>
            <a:r>
              <a:rPr lang="en-US" sz="2400">
                <a:latin typeface="Calibri" pitchFamily="34" charset="0"/>
              </a:rPr>
              <a:t>+</a:t>
            </a:r>
            <a:r>
              <a:rPr lang="en-US" sz="2400">
                <a:solidFill>
                  <a:srgbClr val="FF3300"/>
                </a:solidFill>
                <a:latin typeface="Calibri" pitchFamily="34" charset="0"/>
              </a:rPr>
              <a:t>unahaa</a:t>
            </a:r>
          </a:p>
          <a:p>
            <a:pPr algn="ctr"/>
            <a:r>
              <a:rPr lang="en-US" sz="2400">
                <a:solidFill>
                  <a:srgbClr val="FF9900"/>
                </a:solidFill>
                <a:latin typeface="Calibri" pitchFamily="34" charset="0"/>
              </a:rPr>
              <a:t>and will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+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2400">
                <a:solidFill>
                  <a:srgbClr val="00B0F0"/>
                </a:solidFill>
                <a:latin typeface="Calibri" pitchFamily="34" charset="0"/>
              </a:rPr>
              <a:t>write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+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2400">
                <a:solidFill>
                  <a:srgbClr val="FF3300"/>
                </a:solidFill>
                <a:latin typeface="Calibri" pitchFamily="34" charset="0"/>
              </a:rPr>
              <a:t>they it</a:t>
            </a:r>
          </a:p>
          <a:p>
            <a:pPr algn="ctr"/>
            <a:r>
              <a:rPr lang="en-US" sz="2400">
                <a:latin typeface="Calibri" pitchFamily="34" charset="0"/>
              </a:rPr>
              <a:t>= and they will write it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219200" y="4038600"/>
            <a:ext cx="3581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He loves his </a:t>
            </a:r>
            <a:r>
              <a:rPr lang="en-GB" sz="2400" b="1">
                <a:latin typeface="Calibri" pitchFamily="34" charset="0"/>
                <a:cs typeface="Times New Roman" pitchFamily="18" charset="0"/>
              </a:rPr>
              <a:t>children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His </a:t>
            </a:r>
            <a:r>
              <a:rPr lang="en-GB" sz="2400" b="1">
                <a:latin typeface="Calibri" pitchFamily="34" charset="0"/>
                <a:cs typeface="Times New Roman" pitchFamily="18" charset="0"/>
              </a:rPr>
              <a:t>children</a:t>
            </a:r>
            <a:r>
              <a:rPr lang="en-GB" sz="2400">
                <a:latin typeface="Calibri" pitchFamily="34" charset="0"/>
                <a:cs typeface="Times New Roman" pitchFamily="18" charset="0"/>
              </a:rPr>
              <a:t> loves him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The </a:t>
            </a:r>
            <a:r>
              <a:rPr lang="en-GB" sz="2400" b="1">
                <a:latin typeface="Calibri" pitchFamily="34" charset="0"/>
                <a:cs typeface="Times New Roman" pitchFamily="18" charset="0"/>
              </a:rPr>
              <a:t>children</a:t>
            </a:r>
            <a:r>
              <a:rPr lang="en-GB" sz="2400">
                <a:latin typeface="Calibri" pitchFamily="34" charset="0"/>
                <a:cs typeface="Times New Roman" pitchFamily="18" charset="0"/>
              </a:rPr>
              <a:t> behaved well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400">
                <a:latin typeface="Calibri" pitchFamily="34" charset="0"/>
                <a:cs typeface="Times New Roman" pitchFamily="18" charset="0"/>
              </a:rPr>
              <a:t>Her </a:t>
            </a:r>
            <a:r>
              <a:rPr lang="en-GB" sz="2400" b="1">
                <a:latin typeface="Calibri" pitchFamily="34" charset="0"/>
                <a:cs typeface="Times New Roman" pitchFamily="18" charset="0"/>
              </a:rPr>
              <a:t>children</a:t>
            </a:r>
            <a:r>
              <a:rPr lang="en-GB" sz="2400">
                <a:latin typeface="Calibri" pitchFamily="34" charset="0"/>
                <a:cs typeface="Times New Roman" pitchFamily="18" charset="0"/>
              </a:rPr>
              <a:t> are cute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Phonetic Challenges of Arabic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DB253-1703-4882-97C2-FA1FCFFAA4C2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477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Some phonemes are in Arabic doesn’t exist in other language (‘ein, ghain, ha’, kha’, Dad, Sad, Hamza)</a:t>
            </a:r>
          </a:p>
          <a:p>
            <a:pPr marL="0" lvl="1" indent="9525" algn="just">
              <a:lnSpc>
                <a:spcPct val="150000"/>
              </a:lnSpc>
              <a:spcBef>
                <a:spcPts val="550"/>
              </a:spcBef>
              <a:buClr>
                <a:srgbClr val="FFFFFF"/>
              </a:buClr>
              <a:buSzPct val="100000"/>
            </a:pPr>
            <a:endParaRPr lang="en-GB" sz="2200">
              <a:latin typeface="Calibri" pitchFamily="34" charset="0"/>
              <a:cs typeface="Times New Roman" pitchFamily="18" charset="0"/>
            </a:endParaRP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 b="1">
                <a:latin typeface="Calibri" pitchFamily="34" charset="0"/>
                <a:cs typeface="Times New Roman" pitchFamily="18" charset="0"/>
              </a:rPr>
              <a:t>Examples</a:t>
            </a:r>
            <a:r>
              <a:rPr lang="en-GB" sz="2200">
                <a:latin typeface="Calibri" pitchFamily="34" charset="0"/>
                <a:cs typeface="Times New Roman" pitchFamily="18" charset="0"/>
              </a:rPr>
              <a:t>: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Motaz (‘ein)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Mahmoud (ha’)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Ghada (ghain)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Diaa (Dad)</a:t>
            </a:r>
          </a:p>
          <a:p>
            <a:pPr marL="0" lvl="1" indent="9525" algn="just">
              <a:spcBef>
                <a:spcPts val="1200"/>
              </a:spcBef>
              <a:buClr>
                <a:srgbClr val="FFFFFF"/>
              </a:buClr>
              <a:buSzPct val="100000"/>
            </a:pPr>
            <a:r>
              <a:rPr lang="en-GB" sz="2200">
                <a:latin typeface="Calibri" pitchFamily="34" charset="0"/>
                <a:cs typeface="Times New Roman" pitchFamily="18" charset="0"/>
              </a:rPr>
              <a:t>Khaled (7’a’)</a:t>
            </a:r>
            <a:endParaRPr lang="en-GB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Arabic language is important</a:t>
            </a:r>
          </a:p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Performance of language dependent technologies is low with Arabic</a:t>
            </a:r>
          </a:p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/>
              <a:t>Fact: Arabic language is more challenging than others</a:t>
            </a:r>
          </a:p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endParaRPr lang="en-US" sz="2400" smtClean="0"/>
          </a:p>
          <a:p>
            <a:pPr marL="514350" lvl="1" indent="-514350">
              <a:spcBef>
                <a:spcPts val="1800"/>
              </a:spcBef>
              <a:buFont typeface="Arial" charset="0"/>
              <a:buChar char="•"/>
            </a:pPr>
            <a:r>
              <a:rPr lang="en-US" sz="2400" b="1" smtClean="0"/>
              <a:t>Much investigation is needed especially from people of this language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54755E-3629-488F-A375-B4CADBE7BA64}" type="datetime3">
              <a:rPr lang="en-US"/>
              <a:pPr>
                <a:defRPr/>
              </a:pPr>
              <a:t>8 April 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F661-E134-42A3-9542-F5647CCA9B7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8505</TotalTime>
  <Words>297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Arial</vt:lpstr>
      <vt:lpstr>Verdana</vt:lpstr>
      <vt:lpstr>Times New Roman</vt:lpstr>
      <vt:lpstr>Office Theme</vt:lpstr>
      <vt:lpstr>Arabic Language Challenges</vt:lpstr>
      <vt:lpstr>This sentence is written in Arabic</vt:lpstr>
      <vt:lpstr>Outlines</vt:lpstr>
      <vt:lpstr>Arabic Language</vt:lpstr>
      <vt:lpstr>Why we analyze?</vt:lpstr>
      <vt:lpstr>Orthographic Challenges of Arabic</vt:lpstr>
      <vt:lpstr>Morphological Challenges of Arabic</vt:lpstr>
      <vt:lpstr>Phonetic Challenges of Arabic</vt:lpstr>
      <vt:lpstr>Conclusion</vt:lpstr>
      <vt:lpstr>أهنالك أي أسئلة؟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i-mafaro</dc:creator>
  <cp:lastModifiedBy>CNGL</cp:lastModifiedBy>
  <cp:revision>463</cp:revision>
  <dcterms:created xsi:type="dcterms:W3CDTF">2007-12-11T13:22:41Z</dcterms:created>
  <dcterms:modified xsi:type="dcterms:W3CDTF">2009-04-08T17:50:05Z</dcterms:modified>
</cp:coreProperties>
</file>