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22.xml" ContentType="application/vnd.openxmlformats-officedocument.presentationml.slide+xml"/>
  <Override PartName="/ppt/theme/theme2.xml" ContentType="application/vnd.openxmlformats-officedocument.theme+xml"/>
  <Override PartName="/ppt/notesSlides/notesSlide11.xml" ContentType="application/vnd.openxmlformats-officedocument.presentationml.notesSlid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notesSlides/notesSlide9.xml" ContentType="application/vnd.openxmlformats-officedocument.presentationml.notes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notesSlides/notesSlide7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Default Extension="pdf" ContentType="application/pdf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71" r:id="rId10"/>
    <p:sldId id="278" r:id="rId11"/>
    <p:sldId id="273" r:id="rId12"/>
    <p:sldId id="272" r:id="rId13"/>
    <p:sldId id="280" r:id="rId14"/>
    <p:sldId id="281" r:id="rId15"/>
    <p:sldId id="282" r:id="rId16"/>
    <p:sldId id="279" r:id="rId17"/>
    <p:sldId id="264" r:id="rId18"/>
    <p:sldId id="267" r:id="rId19"/>
    <p:sldId id="266" r:id="rId20"/>
    <p:sldId id="269" r:id="rId21"/>
    <p:sldId id="274" r:id="rId22"/>
    <p:sldId id="284" r:id="rId23"/>
    <p:sldId id="275" r:id="rId24"/>
    <p:sldId id="276" r:id="rId25"/>
    <p:sldId id="277" r:id="rId26"/>
    <p:sldId id="283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17" d="100"/>
          <a:sy n="117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1" Type="http://schemas.openxmlformats.org/officeDocument/2006/relationships/viewProps" Target="viewProps.xml"/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theme" Target="theme/theme1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notesMaster" Target="notesMasters/notesMaster1.xml"/><Relationship Id="rId26" Type="http://schemas.openxmlformats.org/officeDocument/2006/relationships/slide" Target="slides/slide25.xml"/><Relationship Id="rId30" Type="http://schemas.openxmlformats.org/officeDocument/2006/relationships/presProps" Target="presProps.xml"/><Relationship Id="rId11" Type="http://schemas.openxmlformats.org/officeDocument/2006/relationships/slide" Target="slides/slide10.xml"/><Relationship Id="rId29" Type="http://schemas.openxmlformats.org/officeDocument/2006/relationships/printerSettings" Target="printerSettings/printerSettings1.bin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8F21E0-47F4-0744-9A27-F6FF16BD6DCB}" type="datetimeFigureOut">
              <a:rPr lang="en-US" smtClean="0"/>
              <a:pPr/>
              <a:t>6/27/11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459A6B-C48E-5640-AF93-E91F24949B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34C4F6-94BA-C64C-899F-7ADE410C0E0F}" type="slidenum">
              <a:rPr lang="en-US"/>
              <a:pPr/>
              <a:t>2</a:t>
            </a:fld>
            <a:endParaRPr lang="en-US"/>
          </a:p>
        </p:txBody>
      </p:sp>
      <p:sp>
        <p:nvSpPr>
          <p:cNvPr id="1843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92BF7E-4220-3D4F-8C57-1E38E1A12A2E}" type="slidenum">
              <a:rPr lang="en-US">
                <a:latin typeface="Times" charset="0"/>
              </a:rPr>
              <a:pPr/>
              <a:t>19</a:t>
            </a:fld>
            <a:endParaRPr lang="en-US">
              <a:latin typeface="Times" charset="0"/>
            </a:endParaRPr>
          </a:p>
        </p:txBody>
      </p:sp>
      <p:sp>
        <p:nvSpPr>
          <p:cNvPr id="3174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5957B1-98C1-4B45-B00A-33087F55F145}" type="slidenum">
              <a:rPr lang="en-US">
                <a:latin typeface="Times" charset="0"/>
              </a:rPr>
              <a:pPr/>
              <a:t>20</a:t>
            </a:fld>
            <a:endParaRPr lang="en-US">
              <a:latin typeface="Times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66098F-A40B-084C-BF84-FCA03DE39932}" type="slidenum">
              <a:rPr lang="en-US"/>
              <a:pPr/>
              <a:t>3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8B3E11-B2B9-5244-BD29-ED85E1D3C5FF}" type="slidenum">
              <a:rPr lang="en-US"/>
              <a:pPr/>
              <a:t>4</a:t>
            </a:fld>
            <a:endParaRPr lang="en-US"/>
          </a:p>
        </p:txBody>
      </p:sp>
      <p:sp>
        <p:nvSpPr>
          <p:cNvPr id="2253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6949EF-2147-3640-B723-4F425208B5BC}" type="slidenum">
              <a:rPr lang="en-US"/>
              <a:pPr/>
              <a:t>5</a:t>
            </a:fld>
            <a:endParaRPr lang="en-US"/>
          </a:p>
        </p:txBody>
      </p:sp>
      <p:sp>
        <p:nvSpPr>
          <p:cNvPr id="2560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978548-2599-684A-86DD-BC8D094F56FF}" type="slidenum">
              <a:rPr lang="en-US"/>
              <a:pPr/>
              <a:t>7</a:t>
            </a:fld>
            <a:endParaRPr lang="en-US"/>
          </a:p>
        </p:txBody>
      </p:sp>
      <p:sp>
        <p:nvSpPr>
          <p:cNvPr id="2765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73EF3A-B397-5D42-8B4E-5C03399F12D0}" type="slidenum">
              <a:rPr lang="en-US"/>
              <a:pPr/>
              <a:t>12</a:t>
            </a:fld>
            <a:endParaRPr lang="en-US"/>
          </a:p>
        </p:txBody>
      </p:sp>
      <p:sp>
        <p:nvSpPr>
          <p:cNvPr id="22630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BB4E58-2A7A-FE46-8427-0FA788896616}" type="slidenum">
              <a:rPr lang="en-US"/>
              <a:pPr/>
              <a:t>13</a:t>
            </a:fld>
            <a:endParaRPr lang="en-US"/>
          </a:p>
        </p:txBody>
      </p:sp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E1481E-8CF6-3A4C-BD17-64D1EB742989}" type="slidenum">
              <a:rPr lang="en-US"/>
              <a:pPr/>
              <a:t>14</a:t>
            </a:fld>
            <a:endParaRPr lang="en-US"/>
          </a:p>
        </p:txBody>
      </p:sp>
      <p:sp>
        <p:nvSpPr>
          <p:cNvPr id="23347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C5F76B-3FAD-3048-9497-44943A212801}" type="slidenum">
              <a:rPr lang="en-US">
                <a:latin typeface="Times" charset="0"/>
              </a:rPr>
              <a:pPr/>
              <a:t>18</a:t>
            </a:fld>
            <a:endParaRPr lang="en-US">
              <a:latin typeface="Times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2AF6-3F22-8E47-8F9D-CC2106CB0583}" type="datetimeFigureOut">
              <a:rPr lang="en-US" smtClean="0"/>
              <a:pPr/>
              <a:t>6/27/11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EFA44-B1F5-3141-BD6E-DBD9B941B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2AF6-3F22-8E47-8F9D-CC2106CB0583}" type="datetimeFigureOut">
              <a:rPr lang="en-US" smtClean="0"/>
              <a:pPr/>
              <a:t>6/27/11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EFA44-B1F5-3141-BD6E-DBD9B941B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2AF6-3F22-8E47-8F9D-CC2106CB0583}" type="datetimeFigureOut">
              <a:rPr lang="en-US" smtClean="0"/>
              <a:pPr/>
              <a:t>6/27/11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EFA44-B1F5-3141-BD6E-DBD9B941B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2AF6-3F22-8E47-8F9D-CC2106CB0583}" type="datetimeFigureOut">
              <a:rPr lang="en-US" smtClean="0"/>
              <a:pPr/>
              <a:t>6/27/11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EFA44-B1F5-3141-BD6E-DBD9B941B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2AF6-3F22-8E47-8F9D-CC2106CB0583}" type="datetimeFigureOut">
              <a:rPr lang="en-US" smtClean="0"/>
              <a:pPr/>
              <a:t>6/27/11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EFA44-B1F5-3141-BD6E-DBD9B941B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2AF6-3F22-8E47-8F9D-CC2106CB0583}" type="datetimeFigureOut">
              <a:rPr lang="en-US" smtClean="0"/>
              <a:pPr/>
              <a:t>6/27/11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EFA44-B1F5-3141-BD6E-DBD9B941B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2AF6-3F22-8E47-8F9D-CC2106CB0583}" type="datetimeFigureOut">
              <a:rPr lang="en-US" smtClean="0"/>
              <a:pPr/>
              <a:t>6/27/11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EFA44-B1F5-3141-BD6E-DBD9B941B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2AF6-3F22-8E47-8F9D-CC2106CB0583}" type="datetimeFigureOut">
              <a:rPr lang="en-US" smtClean="0"/>
              <a:pPr/>
              <a:t>6/27/11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EFA44-B1F5-3141-BD6E-DBD9B941B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2AF6-3F22-8E47-8F9D-CC2106CB0583}" type="datetimeFigureOut">
              <a:rPr lang="en-US" smtClean="0"/>
              <a:pPr/>
              <a:t>6/27/11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EFA44-B1F5-3141-BD6E-DBD9B941B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2AF6-3F22-8E47-8F9D-CC2106CB0583}" type="datetimeFigureOut">
              <a:rPr lang="en-US" smtClean="0"/>
              <a:pPr/>
              <a:t>6/27/11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EFA44-B1F5-3141-BD6E-DBD9B941B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2AF6-3F22-8E47-8F9D-CC2106CB0583}" type="datetimeFigureOut">
              <a:rPr lang="en-US" smtClean="0"/>
              <a:pPr/>
              <a:t>6/27/11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EFA44-B1F5-3141-BD6E-DBD9B941B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12AF6-3F22-8E47-8F9D-CC2106CB0583}" type="datetimeFigureOut">
              <a:rPr lang="en-US" smtClean="0"/>
              <a:pPr/>
              <a:t>6/27/11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EFA44-B1F5-3141-BD6E-DBD9B941B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d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d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713831"/>
            <a:ext cx="8458200" cy="1470025"/>
          </a:xfrm>
        </p:spPr>
        <p:txBody>
          <a:bodyPr/>
          <a:lstStyle/>
          <a:p>
            <a:r>
              <a:rPr lang="en-US" dirty="0" smtClean="0"/>
              <a:t>The Role of Machine Learning in NLP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34000"/>
            <a:ext cx="6400800" cy="1447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Eduard Hovy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USC Information Sciences Institute</a:t>
            </a:r>
          </a:p>
          <a:p>
            <a:r>
              <a:rPr lang="en-US" sz="2400" dirty="0" err="1" smtClean="0">
                <a:solidFill>
                  <a:schemeClr val="tx1"/>
                </a:solidFill>
              </a:rPr>
              <a:t>www.isi.edu</a:t>
            </a:r>
            <a:r>
              <a:rPr lang="en-US" sz="2400" dirty="0" smtClean="0">
                <a:solidFill>
                  <a:schemeClr val="tx1"/>
                </a:solidFill>
              </a:rPr>
              <a:t>/~hovy</a:t>
            </a:r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93765" y="2183856"/>
            <a:ext cx="8645436" cy="2720975"/>
            <a:chOff x="95753" y="2427615"/>
            <a:chExt cx="7398498" cy="2068185"/>
          </a:xfrm>
        </p:grpSpPr>
        <p:sp>
          <p:nvSpPr>
            <p:cNvPr id="4" name="Title 1"/>
            <p:cNvSpPr txBox="1">
              <a:spLocks/>
            </p:cNvSpPr>
            <p:nvPr/>
          </p:nvSpPr>
          <p:spPr>
            <a:xfrm>
              <a:off x="95753" y="3025775"/>
              <a:ext cx="7398498" cy="147002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Confessions of an Addict: 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Machine Learning as</a:t>
              </a:r>
              <a:r>
                <a:rPr kumimoji="0" lang="en-US" sz="40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 </a:t>
              </a:r>
              <a:r>
                <a:rPr kumimoji="0" lang="en-US" sz="4000" b="0" i="0" u="none" strike="noStrike" kern="1200" cap="none" spc="0" normalizeH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th</a:t>
              </a:r>
              <a:r>
                <a:rPr lang="en-US" sz="4000" dirty="0" err="1" smtClean="0">
                  <a:latin typeface="+mj-lt"/>
                  <a:ea typeface="+mj-ea"/>
                  <a:cs typeface="+mj-cs"/>
                </a:rPr>
                <a:t>e</a:t>
              </a:r>
              <a:r>
                <a:rPr lang="en-US" sz="4000" dirty="0" smtClean="0">
                  <a:latin typeface="+mj-lt"/>
                  <a:ea typeface="+mj-ea"/>
                  <a:cs typeface="+mj-cs"/>
                </a:rPr>
                <a:t> Steroids of NLP</a:t>
              </a:r>
              <a:endPara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480792" y="2427615"/>
              <a:ext cx="63400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/>
                <a:t>o</a:t>
              </a:r>
              <a:r>
                <a:rPr lang="en-US" sz="4000" dirty="0" smtClean="0"/>
                <a:t>r</a:t>
              </a:r>
              <a:r>
                <a:rPr lang="en-US" sz="2800" dirty="0" smtClean="0"/>
                <a:t> </a:t>
              </a:r>
              <a:endParaRPr lang="en-US" sz="28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we’re stuck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Just need better learning algorithms? </a:t>
            </a:r>
          </a:p>
          <a:p>
            <a:pPr>
              <a:buNone/>
            </a:pPr>
            <a:r>
              <a:rPr lang="en-US" i="1" dirty="0" smtClean="0"/>
              <a:t>	New algorithms </a:t>
            </a:r>
            <a:r>
              <a:rPr lang="en-US" i="1" u="sng" dirty="0" smtClean="0"/>
              <a:t>do</a:t>
            </a:r>
            <a:r>
              <a:rPr lang="en-US" i="1" dirty="0" smtClean="0"/>
              <a:t>  do better, but only asymptotically</a:t>
            </a:r>
          </a:p>
          <a:p>
            <a:pPr>
              <a:buNone/>
            </a:pPr>
            <a:r>
              <a:rPr lang="en-US" i="1" dirty="0" smtClean="0"/>
              <a:t> </a:t>
            </a:r>
          </a:p>
          <a:p>
            <a:r>
              <a:rPr lang="en-US" dirty="0" smtClean="0"/>
              <a:t>More data? </a:t>
            </a:r>
          </a:p>
          <a:p>
            <a:pPr>
              <a:buNone/>
            </a:pPr>
            <a:r>
              <a:rPr lang="en-US" i="1" dirty="0" smtClean="0"/>
              <a:t>	Even Google with all its data can’t crack MT </a:t>
            </a:r>
          </a:p>
          <a:p>
            <a:endParaRPr lang="en-US" dirty="0" smtClean="0"/>
          </a:p>
          <a:p>
            <a:r>
              <a:rPr lang="en-US" dirty="0" smtClean="0"/>
              <a:t>Better and deeper representations / features? </a:t>
            </a:r>
          </a:p>
          <a:p>
            <a:pPr>
              <a:buNone/>
            </a:pPr>
            <a:r>
              <a:rPr lang="en-US" i="1" dirty="0" smtClean="0"/>
              <a:t>	Best MT now uses syntax; best QA uses inference </a:t>
            </a:r>
          </a:p>
          <a:p>
            <a:pPr>
              <a:buNone/>
            </a:pPr>
            <a:r>
              <a:rPr lang="en-US" i="1" dirty="0" smtClean="0"/>
              <a:t>	A need for semantics, discourse, pragmatics…?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danger of steroids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26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In NLP, we have grown lazy: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When we asymptote toward a performance ceiling,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		we don’t think,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		we just look for the next sexy ML algorithm </a:t>
            </a:r>
            <a:endParaRPr lang="en-US" dirty="0"/>
          </a:p>
        </p:txBody>
      </p:sp>
      <p:pic>
        <p:nvPicPr>
          <p:cNvPr id="4" name="Picture 3" descr="apFNseNs4xqxi5CWzyhkbIBLhs0sGnRo1IX2kGhb4A4-EmlGuFVPTdF3MB3qclo-Nk75xcE=s8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800" y="1379265"/>
            <a:ext cx="1388579" cy="16610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have we learned about NLP?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420356"/>
            <a:ext cx="5867400" cy="5132844"/>
          </a:xfrm>
        </p:spPr>
        <p:txBody>
          <a:bodyPr>
            <a:noAutofit/>
          </a:bodyPr>
          <a:lstStyle/>
          <a:p>
            <a:r>
              <a:rPr lang="en-US" dirty="0" smtClean="0"/>
              <a:t>Most NLP is notation transformation: 	</a:t>
            </a:r>
          </a:p>
          <a:p>
            <a:pPr lvl="1"/>
            <a:r>
              <a:rPr lang="en-US" dirty="0" smtClean="0"/>
              <a:t>(Eng) sentence  </a:t>
            </a:r>
            <a:r>
              <a:rPr lang="en-US" dirty="0" err="1" smtClean="0">
                <a:sym typeface="Symbol" charset="2"/>
              </a:rPr>
              <a:t></a:t>
            </a:r>
            <a:r>
              <a:rPr lang="en-US" dirty="0" smtClean="0">
                <a:sym typeface="Symbol" charset="2"/>
              </a:rPr>
              <a:t> </a:t>
            </a:r>
            <a:r>
              <a:rPr lang="en-US" dirty="0" smtClean="0"/>
              <a:t> (Chi) sentence  (MT) </a:t>
            </a:r>
          </a:p>
          <a:p>
            <a:pPr lvl="1"/>
            <a:r>
              <a:rPr lang="en-US" dirty="0" smtClean="0"/>
              <a:t>(Eng) string  </a:t>
            </a:r>
            <a:r>
              <a:rPr lang="en-US" dirty="0" err="1" smtClean="0">
                <a:sym typeface="Symbol" charset="2"/>
              </a:rPr>
              <a:t></a:t>
            </a:r>
            <a:r>
              <a:rPr lang="en-US" dirty="0" smtClean="0">
                <a:sym typeface="Symbol" charset="2"/>
              </a:rPr>
              <a:t>  </a:t>
            </a:r>
            <a:r>
              <a:rPr lang="en-US" dirty="0" smtClean="0"/>
              <a:t>parse tree  </a:t>
            </a:r>
            <a:r>
              <a:rPr lang="en-US" dirty="0" err="1" smtClean="0">
                <a:sym typeface="Symbol" charset="2"/>
              </a:rPr>
              <a:t></a:t>
            </a:r>
            <a:r>
              <a:rPr lang="en-US" dirty="0" smtClean="0"/>
              <a:t>  frame </a:t>
            </a:r>
          </a:p>
          <a:p>
            <a:pPr lvl="1"/>
            <a:r>
              <a:rPr lang="en-US" dirty="0" smtClean="0"/>
              <a:t>case frame  </a:t>
            </a:r>
            <a:r>
              <a:rPr lang="en-US" dirty="0" err="1" smtClean="0">
                <a:sym typeface="Symbol" charset="2"/>
              </a:rPr>
              <a:t></a:t>
            </a:r>
            <a:r>
              <a:rPr lang="en-US" dirty="0" smtClean="0"/>
              <a:t>  (Eng) string   (NLG) </a:t>
            </a:r>
          </a:p>
          <a:p>
            <a:pPr lvl="1"/>
            <a:r>
              <a:rPr lang="en-US" dirty="0" smtClean="0"/>
              <a:t>sound waves  </a:t>
            </a:r>
            <a:r>
              <a:rPr lang="en-US" dirty="0" err="1" smtClean="0">
                <a:sym typeface="Symbol" charset="2"/>
              </a:rPr>
              <a:t></a:t>
            </a:r>
            <a:r>
              <a:rPr lang="en-US" dirty="0" smtClean="0"/>
              <a:t>  text string   (ASR) </a:t>
            </a:r>
          </a:p>
          <a:p>
            <a:pPr lvl="1">
              <a:spcAft>
                <a:spcPts val="1800"/>
              </a:spcAft>
            </a:pPr>
            <a:r>
              <a:rPr lang="en-US" dirty="0" smtClean="0"/>
              <a:t>long text  </a:t>
            </a:r>
            <a:r>
              <a:rPr lang="en-US" dirty="0" err="1" smtClean="0">
                <a:sym typeface="Symbol" charset="2"/>
              </a:rPr>
              <a:t></a:t>
            </a:r>
            <a:r>
              <a:rPr lang="en-US" dirty="0" smtClean="0"/>
              <a:t>  short text   (</a:t>
            </a:r>
            <a:r>
              <a:rPr lang="en-US" dirty="0" err="1" smtClean="0"/>
              <a:t>Summ</a:t>
            </a:r>
            <a:r>
              <a:rPr lang="en-US" dirty="0" smtClean="0"/>
              <a:t>, QA)</a:t>
            </a:r>
          </a:p>
          <a:p>
            <a:r>
              <a:rPr lang="en-US" dirty="0" smtClean="0"/>
              <a:t>…with some information added: </a:t>
            </a:r>
          </a:p>
          <a:p>
            <a:pPr lvl="1"/>
            <a:r>
              <a:rPr lang="en-US" dirty="0" smtClean="0"/>
              <a:t>Labels: POS, syntactic, semantic, other </a:t>
            </a:r>
          </a:p>
          <a:p>
            <a:pPr lvl="1"/>
            <a:r>
              <a:rPr lang="en-US" dirty="0" smtClean="0"/>
              <a:t>Brackets  </a:t>
            </a:r>
          </a:p>
          <a:p>
            <a:pPr lvl="1"/>
            <a:r>
              <a:rPr lang="en-US" dirty="0" smtClean="0"/>
              <a:t>Other associated docs </a:t>
            </a:r>
          </a:p>
          <a:p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6400800" y="1420356"/>
            <a:ext cx="2743200" cy="5702320"/>
            <a:chOff x="6400800" y="1420356"/>
            <a:chExt cx="2743200" cy="5702320"/>
          </a:xfrm>
        </p:grpSpPr>
        <p:sp>
          <p:nvSpPr>
            <p:cNvPr id="8" name="TextBox 7"/>
            <p:cNvSpPr txBox="1"/>
            <p:nvPr/>
          </p:nvSpPr>
          <p:spPr>
            <a:xfrm>
              <a:off x="6400800" y="1420356"/>
              <a:ext cx="2743200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FIRST, you need theorizing: designing the types,  notation, model: level and formalism </a:t>
              </a:r>
            </a:p>
            <a:p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400800" y="3706356"/>
              <a:ext cx="2590800" cy="3416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And THEN you need engineering: Selecting and tuning learning performance — a  (rapid) build-evaluate-build cycle </a:t>
              </a:r>
            </a:p>
            <a:p>
              <a:endParaRPr lang="en-US" sz="2400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hierarchy of transformations </a:t>
            </a:r>
          </a:p>
        </p:txBody>
      </p:sp>
      <p:sp>
        <p:nvSpPr>
          <p:cNvPr id="180227" name="AutoShape 3"/>
          <p:cNvSpPr>
            <a:spLocks noChangeArrowheads="1"/>
          </p:cNvSpPr>
          <p:nvPr/>
        </p:nvSpPr>
        <p:spPr bwMode="auto">
          <a:xfrm>
            <a:off x="792163" y="1665288"/>
            <a:ext cx="3048000" cy="4876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0228" name="Text Box 4"/>
          <p:cNvSpPr txBox="1">
            <a:spLocks noChangeArrowheads="1"/>
          </p:cNvSpPr>
          <p:nvPr/>
        </p:nvSpPr>
        <p:spPr bwMode="auto">
          <a:xfrm>
            <a:off x="4441825" y="6111875"/>
            <a:ext cx="327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Direct: simple replacement</a:t>
            </a:r>
          </a:p>
        </p:txBody>
      </p:sp>
      <p:sp>
        <p:nvSpPr>
          <p:cNvPr id="180229" name="Text Box 5"/>
          <p:cNvSpPr txBox="1">
            <a:spLocks noChangeArrowheads="1"/>
          </p:cNvSpPr>
          <p:nvPr/>
        </p:nvSpPr>
        <p:spPr bwMode="auto">
          <a:xfrm>
            <a:off x="4200525" y="5487988"/>
            <a:ext cx="419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Small changes: demorphing, etc.</a:t>
            </a:r>
          </a:p>
        </p:txBody>
      </p:sp>
      <p:sp>
        <p:nvSpPr>
          <p:cNvPr id="180230" name="Text Box 6"/>
          <p:cNvSpPr txBox="1">
            <a:spLocks noChangeArrowheads="1"/>
          </p:cNvSpPr>
          <p:nvPr/>
        </p:nvSpPr>
        <p:spPr bwMode="auto">
          <a:xfrm>
            <a:off x="4046538" y="4802188"/>
            <a:ext cx="327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Adding info: POS tags, etc.</a:t>
            </a:r>
          </a:p>
        </p:txBody>
      </p:sp>
      <p:sp>
        <p:nvSpPr>
          <p:cNvPr id="180231" name="Text Box 7"/>
          <p:cNvSpPr txBox="1">
            <a:spLocks noChangeArrowheads="1"/>
          </p:cNvSpPr>
          <p:nvPr/>
        </p:nvSpPr>
        <p:spPr bwMode="auto">
          <a:xfrm>
            <a:off x="3817938" y="4116388"/>
            <a:ext cx="327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Mid-level changes: syntax</a:t>
            </a:r>
          </a:p>
        </p:txBody>
      </p:sp>
      <p:sp>
        <p:nvSpPr>
          <p:cNvPr id="180232" name="Text Box 8"/>
          <p:cNvSpPr txBox="1">
            <a:spLocks noChangeArrowheads="1"/>
          </p:cNvSpPr>
          <p:nvPr/>
        </p:nvSpPr>
        <p:spPr bwMode="auto">
          <a:xfrm>
            <a:off x="3563938" y="3554413"/>
            <a:ext cx="3810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Adding more: semantic features</a:t>
            </a:r>
          </a:p>
        </p:txBody>
      </p:sp>
      <p:sp>
        <p:nvSpPr>
          <p:cNvPr id="180233" name="Text Box 9"/>
          <p:cNvSpPr txBox="1">
            <a:spLocks noChangeArrowheads="1"/>
          </p:cNvSpPr>
          <p:nvPr/>
        </p:nvSpPr>
        <p:spPr bwMode="auto">
          <a:xfrm>
            <a:off x="3087688" y="2486025"/>
            <a:ext cx="24145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Shallow semantics: 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sz="2000">
                <a:latin typeface="Arial" charset="0"/>
              </a:rPr>
              <a:t>   frames</a:t>
            </a:r>
          </a:p>
        </p:txBody>
      </p:sp>
      <p:sp>
        <p:nvSpPr>
          <p:cNvPr id="180234" name="Text Box 10"/>
          <p:cNvSpPr txBox="1">
            <a:spLocks noChangeArrowheads="1"/>
          </p:cNvSpPr>
          <p:nvPr/>
        </p:nvSpPr>
        <p:spPr bwMode="auto">
          <a:xfrm>
            <a:off x="2930525" y="1879600"/>
            <a:ext cx="2351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Deep semantics: ?</a:t>
            </a:r>
          </a:p>
        </p:txBody>
      </p:sp>
      <p:sp>
        <p:nvSpPr>
          <p:cNvPr id="180235" name="AutoShape 11"/>
          <p:cNvSpPr>
            <a:spLocks noChangeArrowheads="1"/>
          </p:cNvSpPr>
          <p:nvPr/>
        </p:nvSpPr>
        <p:spPr bwMode="auto">
          <a:xfrm rot="-11904404">
            <a:off x="3175000" y="1812925"/>
            <a:ext cx="280988" cy="4673600"/>
          </a:xfrm>
          <a:prstGeom prst="upArrow">
            <a:avLst>
              <a:gd name="adj1" fmla="val 50000"/>
              <a:gd name="adj2" fmla="val 415818"/>
            </a:avLst>
          </a:prstGeom>
          <a:gradFill rotWithShape="0">
            <a:gsLst>
              <a:gs pos="0">
                <a:srgbClr val="FF0000">
                  <a:gamma/>
                  <a:shade val="89804"/>
                  <a:invGamma/>
                </a:srgbClr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0236" name="Text Box 12"/>
          <p:cNvSpPr txBox="1">
            <a:spLocks noChangeArrowheads="1"/>
          </p:cNvSpPr>
          <p:nvPr/>
        </p:nvSpPr>
        <p:spPr bwMode="auto">
          <a:xfrm rot="-17313842">
            <a:off x="2934494" y="3874294"/>
            <a:ext cx="1258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>
                <a:latin typeface="Arial" charset="0"/>
              </a:rPr>
              <a:t>Generation</a:t>
            </a:r>
          </a:p>
        </p:txBody>
      </p:sp>
      <p:sp>
        <p:nvSpPr>
          <p:cNvPr id="180237" name="AutoShape 13"/>
          <p:cNvSpPr>
            <a:spLocks noChangeArrowheads="1"/>
          </p:cNvSpPr>
          <p:nvPr/>
        </p:nvSpPr>
        <p:spPr bwMode="auto">
          <a:xfrm rot="1053348">
            <a:off x="1096963" y="1862138"/>
            <a:ext cx="303212" cy="4622800"/>
          </a:xfrm>
          <a:prstGeom prst="upArrow">
            <a:avLst>
              <a:gd name="adj1" fmla="val 50000"/>
              <a:gd name="adj2" fmla="val 381152"/>
            </a:avLst>
          </a:prstGeom>
          <a:gradFill rotWithShape="0">
            <a:gsLst>
              <a:gs pos="0">
                <a:srgbClr val="FF0000"/>
              </a:gs>
              <a:gs pos="100000">
                <a:srgbClr val="FF0000">
                  <a:gamma/>
                  <a:shade val="89804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400"/>
          </a:p>
        </p:txBody>
      </p:sp>
      <p:sp>
        <p:nvSpPr>
          <p:cNvPr id="180238" name="Text Box 14"/>
          <p:cNvSpPr txBox="1">
            <a:spLocks noChangeArrowheads="1"/>
          </p:cNvSpPr>
          <p:nvPr/>
        </p:nvSpPr>
        <p:spPr bwMode="auto">
          <a:xfrm rot="-4454215">
            <a:off x="551656" y="3799682"/>
            <a:ext cx="10144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>
                <a:latin typeface="Arial" charset="0"/>
              </a:rPr>
              <a:t>Analysis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806450" y="1236663"/>
            <a:ext cx="2946400" cy="5253037"/>
            <a:chOff x="585" y="786"/>
            <a:chExt cx="1856" cy="3309"/>
          </a:xfrm>
        </p:grpSpPr>
        <p:sp>
          <p:nvSpPr>
            <p:cNvPr id="180240" name="Text Box 16"/>
            <p:cNvSpPr txBox="1">
              <a:spLocks noChangeArrowheads="1"/>
            </p:cNvSpPr>
            <p:nvPr/>
          </p:nvSpPr>
          <p:spPr bwMode="auto">
            <a:xfrm>
              <a:off x="585" y="786"/>
              <a:ext cx="1824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Transformations at abstract level: filter, match parts, etc.</a:t>
              </a:r>
            </a:p>
          </p:txBody>
        </p:sp>
        <p:grpSp>
          <p:nvGrpSpPr>
            <p:cNvPr id="3" name="Group 17"/>
            <p:cNvGrpSpPr>
              <a:grpSpLocks/>
            </p:cNvGrpSpPr>
            <p:nvPr/>
          </p:nvGrpSpPr>
          <p:grpSpPr bwMode="auto">
            <a:xfrm>
              <a:off x="617" y="1129"/>
              <a:ext cx="1824" cy="2966"/>
              <a:chOff x="617" y="1136"/>
              <a:chExt cx="1824" cy="2966"/>
            </a:xfrm>
          </p:grpSpPr>
          <p:sp>
            <p:nvSpPr>
              <p:cNvPr id="180242" name="AutoShape 18"/>
              <p:cNvSpPr>
                <a:spLocks noChangeArrowheads="1"/>
              </p:cNvSpPr>
              <p:nvPr/>
            </p:nvSpPr>
            <p:spPr bwMode="auto">
              <a:xfrm>
                <a:off x="617" y="3936"/>
                <a:ext cx="1824" cy="144"/>
              </a:xfrm>
              <a:prstGeom prst="rightArrow">
                <a:avLst>
                  <a:gd name="adj1" fmla="val 50000"/>
                  <a:gd name="adj2" fmla="val 31666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0243" name="AutoShape 19"/>
              <p:cNvSpPr>
                <a:spLocks noChangeArrowheads="1"/>
              </p:cNvSpPr>
              <p:nvPr/>
            </p:nvSpPr>
            <p:spPr bwMode="auto">
              <a:xfrm>
                <a:off x="761" y="3504"/>
                <a:ext cx="1536" cy="144"/>
              </a:xfrm>
              <a:prstGeom prst="rightArrow">
                <a:avLst>
                  <a:gd name="adj1" fmla="val 50000"/>
                  <a:gd name="adj2" fmla="val 26666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0244" name="AutoShape 20"/>
              <p:cNvSpPr>
                <a:spLocks noChangeArrowheads="1"/>
              </p:cNvSpPr>
              <p:nvPr/>
            </p:nvSpPr>
            <p:spPr bwMode="auto">
              <a:xfrm>
                <a:off x="905" y="3072"/>
                <a:ext cx="1248" cy="144"/>
              </a:xfrm>
              <a:prstGeom prst="rightArrow">
                <a:avLst>
                  <a:gd name="adj1" fmla="val 50000"/>
                  <a:gd name="adj2" fmla="val 21666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0245" name="AutoShape 21"/>
              <p:cNvSpPr>
                <a:spLocks noChangeArrowheads="1"/>
              </p:cNvSpPr>
              <p:nvPr/>
            </p:nvSpPr>
            <p:spPr bwMode="auto">
              <a:xfrm>
                <a:off x="1001" y="2640"/>
                <a:ext cx="1056" cy="144"/>
              </a:xfrm>
              <a:prstGeom prst="rightArrow">
                <a:avLst>
                  <a:gd name="adj1" fmla="val 50000"/>
                  <a:gd name="adj2" fmla="val 183333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0246" name="AutoShape 22"/>
              <p:cNvSpPr>
                <a:spLocks noChangeArrowheads="1"/>
              </p:cNvSpPr>
              <p:nvPr/>
            </p:nvSpPr>
            <p:spPr bwMode="auto">
              <a:xfrm>
                <a:off x="1145" y="2208"/>
                <a:ext cx="768" cy="144"/>
              </a:xfrm>
              <a:prstGeom prst="rightArrow">
                <a:avLst>
                  <a:gd name="adj1" fmla="val 50000"/>
                  <a:gd name="adj2" fmla="val 133333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0247" name="AutoShape 23"/>
              <p:cNvSpPr>
                <a:spLocks noChangeArrowheads="1"/>
              </p:cNvSpPr>
              <p:nvPr/>
            </p:nvSpPr>
            <p:spPr bwMode="auto">
              <a:xfrm>
                <a:off x="1289" y="1776"/>
                <a:ext cx="480" cy="144"/>
              </a:xfrm>
              <a:prstGeom prst="rightArrow">
                <a:avLst>
                  <a:gd name="adj1" fmla="val 50000"/>
                  <a:gd name="adj2" fmla="val 83333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0248" name="Rectangle 24"/>
              <p:cNvSpPr>
                <a:spLocks noChangeArrowheads="1"/>
              </p:cNvSpPr>
              <p:nvPr/>
            </p:nvSpPr>
            <p:spPr bwMode="auto">
              <a:xfrm>
                <a:off x="1474" y="1193"/>
                <a:ext cx="96" cy="2880"/>
              </a:xfrm>
              <a:prstGeom prst="rect">
                <a:avLst/>
              </a:prstGeom>
              <a:solidFill>
                <a:srgbClr val="FF0000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0249" name="Oval 25"/>
              <p:cNvSpPr>
                <a:spLocks noChangeArrowheads="1"/>
              </p:cNvSpPr>
              <p:nvPr/>
            </p:nvSpPr>
            <p:spPr bwMode="auto">
              <a:xfrm>
                <a:off x="1434" y="1758"/>
                <a:ext cx="192" cy="192"/>
              </a:xfrm>
              <a:prstGeom prst="ellipse">
                <a:avLst/>
              </a:prstGeom>
              <a:solidFill>
                <a:srgbClr val="FF0000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0250" name="Oval 26"/>
              <p:cNvSpPr>
                <a:spLocks noChangeArrowheads="1"/>
              </p:cNvSpPr>
              <p:nvPr/>
            </p:nvSpPr>
            <p:spPr bwMode="auto">
              <a:xfrm>
                <a:off x="1434" y="2185"/>
                <a:ext cx="192" cy="192"/>
              </a:xfrm>
              <a:prstGeom prst="ellipse">
                <a:avLst/>
              </a:prstGeom>
              <a:solidFill>
                <a:srgbClr val="FF0000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0251" name="Oval 27"/>
              <p:cNvSpPr>
                <a:spLocks noChangeArrowheads="1"/>
              </p:cNvSpPr>
              <p:nvPr/>
            </p:nvSpPr>
            <p:spPr bwMode="auto">
              <a:xfrm>
                <a:off x="1434" y="2625"/>
                <a:ext cx="192" cy="192"/>
              </a:xfrm>
              <a:prstGeom prst="ellipse">
                <a:avLst/>
              </a:prstGeom>
              <a:solidFill>
                <a:srgbClr val="FF0000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0252" name="Oval 28"/>
              <p:cNvSpPr>
                <a:spLocks noChangeArrowheads="1"/>
              </p:cNvSpPr>
              <p:nvPr/>
            </p:nvSpPr>
            <p:spPr bwMode="auto">
              <a:xfrm>
                <a:off x="1434" y="3059"/>
                <a:ext cx="192" cy="192"/>
              </a:xfrm>
              <a:prstGeom prst="ellipse">
                <a:avLst/>
              </a:prstGeom>
              <a:solidFill>
                <a:srgbClr val="FF0000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0253" name="Oval 29"/>
              <p:cNvSpPr>
                <a:spLocks noChangeArrowheads="1"/>
              </p:cNvSpPr>
              <p:nvPr/>
            </p:nvSpPr>
            <p:spPr bwMode="auto">
              <a:xfrm>
                <a:off x="1434" y="3477"/>
                <a:ext cx="192" cy="192"/>
              </a:xfrm>
              <a:prstGeom prst="ellipse">
                <a:avLst/>
              </a:prstGeom>
              <a:solidFill>
                <a:srgbClr val="FF0000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0254" name="Oval 30"/>
              <p:cNvSpPr>
                <a:spLocks noChangeArrowheads="1"/>
              </p:cNvSpPr>
              <p:nvPr/>
            </p:nvSpPr>
            <p:spPr bwMode="auto">
              <a:xfrm>
                <a:off x="1427" y="3910"/>
                <a:ext cx="192" cy="192"/>
              </a:xfrm>
              <a:prstGeom prst="ellipse">
                <a:avLst/>
              </a:prstGeom>
              <a:solidFill>
                <a:srgbClr val="FF0000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0255" name="Oval 31"/>
              <p:cNvSpPr>
                <a:spLocks noChangeArrowheads="1"/>
              </p:cNvSpPr>
              <p:nvPr/>
            </p:nvSpPr>
            <p:spPr bwMode="auto">
              <a:xfrm>
                <a:off x="1427" y="1136"/>
                <a:ext cx="192" cy="192"/>
              </a:xfrm>
              <a:prstGeom prst="ellipse">
                <a:avLst/>
              </a:prstGeom>
              <a:solidFill>
                <a:srgbClr val="FF0000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80257" name="Rectangle 33"/>
          <p:cNvSpPr>
            <a:spLocks noChangeArrowheads="1"/>
          </p:cNvSpPr>
          <p:nvPr/>
        </p:nvSpPr>
        <p:spPr bwMode="auto">
          <a:xfrm>
            <a:off x="5495925" y="1371600"/>
            <a:ext cx="3422650" cy="2132013"/>
          </a:xfrm>
          <a:prstGeom prst="rect">
            <a:avLst/>
          </a:prstGeom>
          <a:solidFill>
            <a:srgbClr val="FFD5AB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1800" dirty="0">
                <a:latin typeface="Arial" charset="0"/>
              </a:rPr>
              <a:t>Some transforms are ‘deeper’ than others 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1800" dirty="0">
                <a:latin typeface="Arial" charset="0"/>
              </a:rPr>
              <a:t>Each layer of abstraction defines classes/types of behavioral regularity 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1800" dirty="0">
                <a:latin typeface="Arial" charset="0"/>
              </a:rPr>
              <a:t>These types solve the data sparseness problem </a:t>
            </a:r>
            <a:endParaRPr lang="en-US" sz="1600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phenomena of semantics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0900" y="1347788"/>
            <a:ext cx="4025900" cy="5510212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000" b="1" u="sng" dirty="0">
                <a:ea typeface="Arial" charset="0"/>
                <a:cs typeface="Arial" charset="0"/>
              </a:rPr>
              <a:t>Somewhat easier</a:t>
            </a:r>
            <a:endParaRPr lang="en-US" sz="2000" b="1" u="sng" dirty="0" smtClean="0">
              <a:ea typeface="Arial" charset="0"/>
              <a:cs typeface="Arial" charset="0"/>
            </a:endParaRPr>
          </a:p>
          <a:p>
            <a:pPr>
              <a:buFontTx/>
              <a:buNone/>
            </a:pPr>
            <a:r>
              <a:rPr lang="en-US" sz="2000" dirty="0" smtClean="0">
                <a:ea typeface="Arial" charset="0"/>
                <a:cs typeface="Arial" charset="0"/>
              </a:rPr>
              <a:t>Word </a:t>
            </a:r>
            <a:r>
              <a:rPr lang="en-US" sz="2000" dirty="0">
                <a:ea typeface="Arial" charset="0"/>
                <a:cs typeface="Arial" charset="0"/>
              </a:rPr>
              <a:t>sense selection (incl. copula)</a:t>
            </a:r>
          </a:p>
          <a:p>
            <a:pPr>
              <a:buFontTx/>
              <a:buNone/>
            </a:pPr>
            <a:r>
              <a:rPr lang="en-US" sz="2000" dirty="0">
                <a:ea typeface="Arial" charset="0"/>
                <a:cs typeface="Arial" charset="0"/>
              </a:rPr>
              <a:t>NP structure: genitives, modifiers…</a:t>
            </a:r>
            <a:endParaRPr lang="en-US" sz="2000" dirty="0" smtClean="0">
              <a:ea typeface="Arial" charset="0"/>
              <a:cs typeface="Arial" charset="0"/>
            </a:endParaRPr>
          </a:p>
          <a:p>
            <a:pPr>
              <a:buFontTx/>
              <a:buNone/>
            </a:pPr>
            <a:r>
              <a:rPr lang="en-US" sz="2000" dirty="0" smtClean="0">
                <a:ea typeface="Arial" charset="0"/>
                <a:cs typeface="Arial" charset="0"/>
              </a:rPr>
              <a:t>Entity identification and </a:t>
            </a:r>
            <a:r>
              <a:rPr lang="en-US" sz="2000" dirty="0" err="1" smtClean="0">
                <a:ea typeface="Arial" charset="0"/>
                <a:cs typeface="Arial" charset="0"/>
              </a:rPr>
              <a:t>coreference</a:t>
            </a:r>
            <a:r>
              <a:rPr lang="en-US" sz="2000" dirty="0" smtClean="0">
                <a:ea typeface="Arial" charset="0"/>
                <a:cs typeface="Arial" charset="0"/>
              </a:rPr>
              <a:t> </a:t>
            </a:r>
          </a:p>
          <a:p>
            <a:pPr>
              <a:buFontTx/>
              <a:buNone/>
            </a:pPr>
            <a:r>
              <a:rPr lang="en-US" sz="2000" dirty="0">
                <a:ea typeface="Arial" charset="0"/>
                <a:cs typeface="Arial" charset="0"/>
              </a:rPr>
              <a:t>Pronoun classification (ref, bound, event, generic, other)</a:t>
            </a:r>
            <a:endParaRPr lang="en-US" sz="2000" dirty="0" smtClean="0">
              <a:ea typeface="Arial" charset="0"/>
              <a:cs typeface="Arial" charset="0"/>
            </a:endParaRPr>
          </a:p>
          <a:p>
            <a:pPr>
              <a:buFontTx/>
              <a:buNone/>
            </a:pPr>
            <a:r>
              <a:rPr lang="en-US" sz="2000" dirty="0" smtClean="0">
                <a:ea typeface="Arial" charset="0"/>
                <a:cs typeface="Arial" charset="0"/>
              </a:rPr>
              <a:t>Temporal </a:t>
            </a:r>
            <a:r>
              <a:rPr lang="en-US" sz="2000" dirty="0">
                <a:ea typeface="Arial" charset="0"/>
                <a:cs typeface="Arial" charset="0"/>
              </a:rPr>
              <a:t>relations (incl. discourse and aspect)</a:t>
            </a:r>
          </a:p>
          <a:p>
            <a:pPr>
              <a:buFontTx/>
              <a:buNone/>
            </a:pPr>
            <a:r>
              <a:rPr lang="en-US" sz="2000" dirty="0">
                <a:ea typeface="Arial" charset="0"/>
                <a:cs typeface="Arial" charset="0"/>
              </a:rPr>
              <a:t>Manner relations </a:t>
            </a:r>
          </a:p>
          <a:p>
            <a:pPr>
              <a:buFontTx/>
              <a:buNone/>
            </a:pPr>
            <a:r>
              <a:rPr lang="en-US" sz="2000" dirty="0">
                <a:ea typeface="Arial" charset="0"/>
                <a:cs typeface="Arial" charset="0"/>
              </a:rPr>
              <a:t>Spatial relations </a:t>
            </a:r>
            <a:endParaRPr lang="en-US" sz="2000" dirty="0" smtClean="0">
              <a:ea typeface="Arial" charset="0"/>
              <a:cs typeface="Arial" charset="0"/>
            </a:endParaRPr>
          </a:p>
          <a:p>
            <a:pPr>
              <a:buFontTx/>
              <a:buNone/>
            </a:pPr>
            <a:r>
              <a:rPr lang="en-US" sz="2000" dirty="0" smtClean="0">
                <a:ea typeface="Arial" charset="0"/>
                <a:cs typeface="Arial" charset="0"/>
              </a:rPr>
              <a:t>Comparatives</a:t>
            </a:r>
          </a:p>
          <a:p>
            <a:pPr>
              <a:buFontTx/>
              <a:buNone/>
            </a:pPr>
            <a:r>
              <a:rPr lang="en-US" sz="2000" dirty="0" smtClean="0">
                <a:ea typeface="Arial" charset="0"/>
                <a:cs typeface="Arial" charset="0"/>
              </a:rPr>
              <a:t>Quotation </a:t>
            </a:r>
            <a:r>
              <a:rPr lang="en-US" sz="2000" dirty="0">
                <a:ea typeface="Arial" charset="0"/>
                <a:cs typeface="Arial" charset="0"/>
              </a:rPr>
              <a:t>and reported </a:t>
            </a:r>
            <a:r>
              <a:rPr lang="en-US" sz="2000" dirty="0" smtClean="0">
                <a:ea typeface="Arial" charset="0"/>
                <a:cs typeface="Arial" charset="0"/>
              </a:rPr>
              <a:t>speech </a:t>
            </a:r>
          </a:p>
          <a:p>
            <a:pPr>
              <a:buNone/>
            </a:pPr>
            <a:r>
              <a:rPr lang="en-US" sz="2000" dirty="0" smtClean="0">
                <a:ea typeface="Arial" charset="0"/>
                <a:cs typeface="Arial" charset="0"/>
              </a:rPr>
              <a:t>Opinions and other judgments </a:t>
            </a:r>
          </a:p>
          <a:p>
            <a:pPr>
              <a:buNone/>
            </a:pPr>
            <a:r>
              <a:rPr lang="en-US" sz="2000" dirty="0" smtClean="0">
                <a:ea typeface="Arial" charset="0"/>
                <a:cs typeface="Arial" charset="0"/>
              </a:rPr>
              <a:t>Event identification and </a:t>
            </a:r>
            <a:r>
              <a:rPr lang="en-US" sz="2000" dirty="0" err="1" smtClean="0">
                <a:ea typeface="Arial" charset="0"/>
                <a:cs typeface="Arial" charset="0"/>
              </a:rPr>
              <a:t>coreference</a:t>
            </a:r>
            <a:r>
              <a:rPr lang="en-US" sz="2000" dirty="0" smtClean="0">
                <a:ea typeface="Arial" charset="0"/>
                <a:cs typeface="Arial" charset="0"/>
              </a:rPr>
              <a:t> </a:t>
            </a:r>
          </a:p>
          <a:p>
            <a:pPr>
              <a:buNone/>
            </a:pPr>
            <a:r>
              <a:rPr lang="en-US" sz="2000" dirty="0" smtClean="0">
                <a:ea typeface="Arial" charset="0"/>
                <a:cs typeface="Arial" charset="0"/>
              </a:rPr>
              <a:t>Bracketing (scope) of predications </a:t>
            </a:r>
          </a:p>
        </p:txBody>
      </p:sp>
      <p:sp>
        <p:nvSpPr>
          <p:cNvPr id="186372" name="Rectangle 4"/>
          <p:cNvSpPr>
            <a:spLocks noChangeArrowheads="1"/>
          </p:cNvSpPr>
          <p:nvPr/>
        </p:nvSpPr>
        <p:spPr bwMode="auto">
          <a:xfrm>
            <a:off x="4773613" y="1352550"/>
            <a:ext cx="4121150" cy="535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algn="l">
              <a:spcBef>
                <a:spcPct val="20000"/>
              </a:spcBef>
            </a:pPr>
            <a:r>
              <a:rPr lang="en-US" sz="2000" b="1" u="sng" dirty="0">
                <a:ea typeface="Arial" charset="0"/>
                <a:cs typeface="Arial" charset="0"/>
              </a:rPr>
              <a:t>More difficult / ‘deeper’</a:t>
            </a:r>
            <a:r>
              <a:rPr lang="en-US" sz="2000" dirty="0">
                <a:ea typeface="Arial" charset="0"/>
                <a:cs typeface="Arial" charset="0"/>
              </a:rPr>
              <a:t> 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2000" dirty="0">
                <a:ea typeface="Arial" charset="0"/>
                <a:cs typeface="Arial" charset="0"/>
              </a:rPr>
              <a:t>Quantifier phrases and numerical expressions</a:t>
            </a:r>
            <a:endParaRPr lang="en-US" sz="2000" dirty="0" smtClean="0">
              <a:ea typeface="Arial" charset="0"/>
              <a:cs typeface="Arial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dirty="0" smtClean="0">
                <a:ea typeface="Arial" charset="0"/>
                <a:cs typeface="Arial" charset="0"/>
              </a:rPr>
              <a:t>Concept structure (</a:t>
            </a:r>
            <a:r>
              <a:rPr lang="en-US" sz="2000" dirty="0" smtClean="0">
                <a:ea typeface="Arial" charset="0"/>
                <a:cs typeface="Arial" charset="0"/>
                <a:sym typeface="Symbol" charset="2"/>
              </a:rPr>
              <a:t>incl. </a:t>
            </a:r>
            <a:r>
              <a:rPr lang="en-US" sz="2000" dirty="0" smtClean="0">
                <a:ea typeface="Arial" charset="0"/>
                <a:cs typeface="Arial" charset="0"/>
              </a:rPr>
              <a:t>frames and thematic roles)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2000" dirty="0">
                <a:ea typeface="Arial" charset="0"/>
                <a:cs typeface="Arial" charset="0"/>
              </a:rPr>
              <a:t>Coordination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2000" dirty="0" smtClean="0">
                <a:ea typeface="Arial" charset="0"/>
                <a:cs typeface="Arial" charset="0"/>
              </a:rPr>
              <a:t>Info </a:t>
            </a:r>
            <a:r>
              <a:rPr lang="en-US" sz="2000" dirty="0">
                <a:ea typeface="Arial" charset="0"/>
                <a:cs typeface="Arial" charset="0"/>
              </a:rPr>
              <a:t>structure (theme/</a:t>
            </a:r>
            <a:r>
              <a:rPr lang="en-US" sz="2000" dirty="0" err="1" smtClean="0">
                <a:ea typeface="Arial" charset="0"/>
                <a:cs typeface="Arial" charset="0"/>
              </a:rPr>
              <a:t>rheme</a:t>
            </a:r>
            <a:r>
              <a:rPr lang="en-US" sz="2000" dirty="0" smtClean="0">
                <a:ea typeface="Arial" charset="0"/>
                <a:cs typeface="Arial" charset="0"/>
              </a:rPr>
              <a:t>, Focus) </a:t>
            </a:r>
            <a:endParaRPr lang="en-US" sz="2000" dirty="0">
              <a:ea typeface="Arial" charset="0"/>
              <a:cs typeface="Arial" charset="0"/>
            </a:endParaRPr>
          </a:p>
          <a:p>
            <a:pPr marL="342900" indent="-342900" algn="l">
              <a:spcBef>
                <a:spcPct val="20000"/>
              </a:spcBef>
            </a:pPr>
            <a:r>
              <a:rPr lang="en-US" sz="2000" dirty="0">
                <a:ea typeface="Arial" charset="0"/>
                <a:cs typeface="Arial" charset="0"/>
              </a:rPr>
              <a:t>Discourse structure </a:t>
            </a:r>
            <a:endParaRPr lang="en-US" sz="2000" dirty="0" smtClean="0">
              <a:ea typeface="Arial" charset="0"/>
              <a:cs typeface="Arial" charset="0"/>
            </a:endParaRPr>
          </a:p>
          <a:p>
            <a:pPr marL="342900" indent="-342900" algn="l">
              <a:spcBef>
                <a:spcPct val="20000"/>
              </a:spcBef>
            </a:pPr>
            <a:r>
              <a:rPr lang="en-US" sz="2000" dirty="0" smtClean="0">
                <a:ea typeface="Arial" charset="0"/>
                <a:cs typeface="Arial" charset="0"/>
              </a:rPr>
              <a:t>Modals and other </a:t>
            </a:r>
            <a:r>
              <a:rPr lang="en-US" sz="2000" dirty="0">
                <a:ea typeface="Arial" charset="0"/>
                <a:cs typeface="Arial" charset="0"/>
              </a:rPr>
              <a:t>adverbials (epistemic modals, </a:t>
            </a:r>
            <a:r>
              <a:rPr lang="en-US" sz="2000" dirty="0" err="1">
                <a:ea typeface="Arial" charset="0"/>
                <a:cs typeface="Arial" charset="0"/>
              </a:rPr>
              <a:t>evidentials</a:t>
            </a:r>
            <a:r>
              <a:rPr lang="en-US" sz="2000" dirty="0">
                <a:ea typeface="Arial" charset="0"/>
                <a:cs typeface="Arial" charset="0"/>
              </a:rPr>
              <a:t>)</a:t>
            </a:r>
            <a:endParaRPr lang="en-US" sz="2000" dirty="0" smtClean="0">
              <a:ea typeface="Arial" charset="0"/>
              <a:cs typeface="Arial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dirty="0" smtClean="0">
                <a:ea typeface="Arial" charset="0"/>
                <a:cs typeface="Arial" charset="0"/>
              </a:rPr>
              <a:t>Concepts: ontology definition 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2000" dirty="0" smtClean="0">
                <a:ea typeface="Arial" charset="0"/>
                <a:cs typeface="Arial" charset="0"/>
              </a:rPr>
              <a:t>Pragmatics and Speech </a:t>
            </a:r>
            <a:r>
              <a:rPr lang="en-US" sz="2000" dirty="0">
                <a:ea typeface="Arial" charset="0"/>
                <a:cs typeface="Arial" charset="0"/>
              </a:rPr>
              <a:t>A</a:t>
            </a:r>
            <a:r>
              <a:rPr lang="en-US" sz="2000" dirty="0" smtClean="0">
                <a:ea typeface="Arial" charset="0"/>
                <a:cs typeface="Arial" charset="0"/>
              </a:rPr>
              <a:t>cts</a:t>
            </a:r>
            <a:endParaRPr lang="en-US" sz="2000" dirty="0">
              <a:ea typeface="Arial" charset="0"/>
              <a:cs typeface="Arial" charset="0"/>
            </a:endParaRPr>
          </a:p>
          <a:p>
            <a:pPr marL="342900" indent="-342900" algn="l">
              <a:spcBef>
                <a:spcPct val="20000"/>
              </a:spcBef>
            </a:pPr>
            <a:r>
              <a:rPr lang="en-US" sz="2000" dirty="0">
                <a:ea typeface="Arial" charset="0"/>
                <a:cs typeface="Arial" charset="0"/>
              </a:rPr>
              <a:t>Polarity/negation 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2000" dirty="0">
                <a:ea typeface="Arial" charset="0"/>
                <a:cs typeface="Arial" charset="0"/>
              </a:rPr>
              <a:t>Presuppositions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2000" dirty="0">
                <a:ea typeface="Arial" charset="0"/>
                <a:cs typeface="Arial" charset="0"/>
              </a:rPr>
              <a:t>Metaphors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better and more refined the representation levels we introduce, the better the quality of the output </a:t>
            </a:r>
          </a:p>
          <a:p>
            <a:endParaRPr lang="en-US" dirty="0" smtClean="0"/>
          </a:p>
          <a:p>
            <a:r>
              <a:rPr lang="en-US" dirty="0" smtClean="0"/>
              <a:t>…and the more challenges and opportunities for machine learning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what to do?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NLP people need to kick the habit: </a:t>
            </a:r>
            <a:r>
              <a:rPr lang="en-US" dirty="0" smtClean="0">
                <a:solidFill>
                  <a:srgbClr val="FF0000"/>
                </a:solidFill>
              </a:rPr>
              <a:t>No more steroids, just hard thought </a:t>
            </a:r>
          </a:p>
          <a:p>
            <a:endParaRPr lang="en-US" dirty="0" smtClean="0"/>
          </a:p>
          <a:p>
            <a:r>
              <a:rPr lang="en-US" dirty="0" smtClean="0"/>
              <a:t>Other NLP people can continue to play around with algorithms </a:t>
            </a:r>
          </a:p>
          <a:p>
            <a:endParaRPr lang="en-US" dirty="0" smtClean="0"/>
          </a:p>
          <a:p>
            <a:r>
              <a:rPr lang="en-US" dirty="0" smtClean="0"/>
              <a:t>For them, you Machine Learning guys are the pushers and the pimps!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 </a:t>
            </a:r>
            <a:r>
              <a:rPr lang="en-US" i="1" smtClean="0"/>
              <a:t>you</a:t>
            </a:r>
            <a:r>
              <a:rPr lang="en-US" smtClean="0"/>
              <a:t> may be happy with this,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3575" y="1358900"/>
            <a:ext cx="7566025" cy="51181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FontTx/>
              <a:buNone/>
            </a:pPr>
            <a:r>
              <a:rPr lang="en-US" sz="2800" dirty="0" smtClean="0"/>
              <a:t>	but I am not … I want to understand what’s going on in language and thought </a:t>
            </a:r>
          </a:p>
          <a:p>
            <a:endParaRPr lang="en-US" sz="2800" dirty="0" smtClean="0"/>
          </a:p>
          <a:p>
            <a:pPr>
              <a:spcAft>
                <a:spcPts val="600"/>
              </a:spcAft>
            </a:pPr>
            <a:r>
              <a:rPr lang="en-US" sz="2800" dirty="0" smtClean="0"/>
              <a:t>We have no theory of language or even of language processing in NLP 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Chasing after another algorithm that will be hot for 2 or 4 years is not really productive </a:t>
            </a:r>
            <a:endParaRPr lang="en-US" sz="2400" dirty="0" smtClean="0">
              <a:ea typeface="ＭＳ Ｐゴシック" charset="-128"/>
            </a:endParaRPr>
          </a:p>
          <a:p>
            <a:r>
              <a:rPr lang="en-US" sz="2800" dirty="0" smtClean="0"/>
              <a:t>How can one inject understanding?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role of corpus creation 	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458200" cy="5257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Basic methodological assumptions of NLP: </a:t>
            </a:r>
          </a:p>
          <a:p>
            <a:pPr lvl="1"/>
            <a:r>
              <a:rPr lang="en-US" dirty="0" smtClean="0"/>
              <a:t>Statistical NLP: process is (somewhat) nondeterministic; probabilities predict likelihood of products</a:t>
            </a:r>
          </a:p>
          <a:p>
            <a:pPr lvl="1">
              <a:spcAft>
                <a:spcPts val="1800"/>
              </a:spcAft>
            </a:pPr>
            <a:r>
              <a:rPr lang="en-US" dirty="0" smtClean="0"/>
              <a:t>Underlying assumption: as long as annotator consistency can be achieved, there is </a:t>
            </a:r>
            <a:r>
              <a:rPr lang="en-US" dirty="0" err="1" smtClean="0"/>
              <a:t>systematicity</a:t>
            </a:r>
            <a:r>
              <a:rPr lang="en-US" dirty="0" smtClean="0"/>
              <a:t>, and systems will learn to find it </a:t>
            </a:r>
          </a:p>
          <a:p>
            <a:r>
              <a:rPr lang="en-US" b="1" dirty="0" smtClean="0"/>
              <a:t>Theory creation (and testing!) through corpus annotation </a:t>
            </a:r>
          </a:p>
          <a:p>
            <a:pPr lvl="1"/>
            <a:r>
              <a:rPr lang="en-US" dirty="0" smtClean="0"/>
              <a:t>But we (still) have to manually identify generalizations (= equivalence classes of individual instances of phenomena) to obtain expressive generality/power </a:t>
            </a:r>
          </a:p>
          <a:p>
            <a:pPr lvl="1"/>
            <a:r>
              <a:rPr lang="en-US" dirty="0" smtClean="0"/>
              <a:t>This is the ‘theory’ 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(and we need to understand how to do annotation properly)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 corpus lasts 20 years; an algorithm lasts 3 years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Annotation!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4991100" cy="51181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1. Preparation </a:t>
            </a:r>
          </a:p>
          <a:p>
            <a:pPr lvl="1">
              <a:lnSpc>
                <a:spcPct val="90000"/>
              </a:lnSpc>
            </a:pPr>
            <a:r>
              <a:rPr lang="en-US" sz="2000">
                <a:ea typeface="ＭＳ Ｐゴシック" charset="-128"/>
              </a:rPr>
              <a:t>Choose the corpus </a:t>
            </a:r>
          </a:p>
          <a:p>
            <a:pPr lvl="1">
              <a:lnSpc>
                <a:spcPct val="90000"/>
              </a:lnSpc>
            </a:pPr>
            <a:r>
              <a:rPr lang="en-US" sz="2000">
                <a:ea typeface="ＭＳ Ｐゴシック" charset="-128"/>
              </a:rPr>
              <a:t>Build the interfaces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2. Instantiating the theory </a:t>
            </a:r>
          </a:p>
          <a:p>
            <a:pPr lvl="1">
              <a:lnSpc>
                <a:spcPct val="90000"/>
              </a:lnSpc>
            </a:pPr>
            <a:r>
              <a:rPr lang="en-US" sz="2000">
                <a:ea typeface="ＭＳ Ｐゴシック" charset="-128"/>
              </a:rPr>
              <a:t>Create the annotation choices </a:t>
            </a:r>
          </a:p>
          <a:p>
            <a:pPr lvl="1">
              <a:lnSpc>
                <a:spcPct val="90000"/>
              </a:lnSpc>
            </a:pPr>
            <a:r>
              <a:rPr lang="en-US" sz="2000">
                <a:ea typeface="ＭＳ Ｐゴシック" charset="-128"/>
              </a:rPr>
              <a:t>Test-run them for stability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3. Annotation </a:t>
            </a:r>
          </a:p>
          <a:p>
            <a:pPr lvl="1">
              <a:lnSpc>
                <a:spcPct val="90000"/>
              </a:lnSpc>
            </a:pPr>
            <a:r>
              <a:rPr lang="en-US" sz="2000">
                <a:ea typeface="ＭＳ Ｐゴシック" charset="-128"/>
              </a:rPr>
              <a:t>Annotate </a:t>
            </a:r>
          </a:p>
          <a:p>
            <a:pPr lvl="1">
              <a:lnSpc>
                <a:spcPct val="90000"/>
              </a:lnSpc>
            </a:pPr>
            <a:r>
              <a:rPr lang="en-US" sz="2000">
                <a:ea typeface="ＭＳ Ｐゴシック" charset="-128"/>
              </a:rPr>
              <a:t>Reconcile among annotators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4. Validation </a:t>
            </a:r>
          </a:p>
          <a:p>
            <a:pPr lvl="1">
              <a:lnSpc>
                <a:spcPct val="90000"/>
              </a:lnSpc>
            </a:pPr>
            <a:r>
              <a:rPr lang="en-US" sz="2000">
                <a:ea typeface="ＭＳ Ｐゴシック" charset="-128"/>
              </a:rPr>
              <a:t>Measure inter-annotator agreement </a:t>
            </a:r>
          </a:p>
          <a:p>
            <a:pPr lvl="1">
              <a:lnSpc>
                <a:spcPct val="90000"/>
              </a:lnSpc>
            </a:pPr>
            <a:r>
              <a:rPr lang="en-US" sz="2000">
                <a:ea typeface="ＭＳ Ｐゴシック" charset="-128"/>
              </a:rPr>
              <a:t>Possibly adjust theory instantiation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5. Delivery </a:t>
            </a:r>
          </a:p>
          <a:p>
            <a:pPr lvl="1">
              <a:lnSpc>
                <a:spcPct val="90000"/>
              </a:lnSpc>
            </a:pPr>
            <a:r>
              <a:rPr lang="en-US" sz="2000">
                <a:ea typeface="ＭＳ Ｐゴシック" charset="-128"/>
              </a:rPr>
              <a:t>Wrap the result 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410200" y="1311275"/>
            <a:ext cx="3581400" cy="5318125"/>
            <a:chOff x="5410200" y="1311274"/>
            <a:chExt cx="3581400" cy="5318125"/>
          </a:xfrm>
        </p:grpSpPr>
        <p:sp>
          <p:nvSpPr>
            <p:cNvPr id="197636" name="Rectangle 4"/>
            <p:cNvSpPr>
              <a:spLocks noChangeArrowheads="1"/>
            </p:cNvSpPr>
            <p:nvPr/>
          </p:nvSpPr>
          <p:spPr bwMode="auto">
            <a:xfrm>
              <a:off x="5410200" y="1311274"/>
              <a:ext cx="3581400" cy="531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endParaRPr lang="en-US" sz="2400">
                <a:latin typeface="Arial" charset="0"/>
              </a:endParaRPr>
            </a:p>
            <a:p>
              <a:pPr marL="742950" lvl="1" indent="-285750">
                <a:lnSpc>
                  <a:spcPct val="90000"/>
                </a:lnSpc>
                <a:spcBef>
                  <a:spcPct val="15000"/>
                </a:spcBef>
                <a:buFontTx/>
                <a:buChar char="–"/>
              </a:pPr>
              <a:r>
                <a:rPr lang="en-US" sz="2000">
                  <a:latin typeface="Arial" charset="0"/>
                  <a:ea typeface="ＭＳ Ｐゴシック" charset="-128"/>
                  <a:cs typeface="ＭＳ Ｐゴシック" charset="-128"/>
                </a:rPr>
                <a:t>Which corpus? </a:t>
              </a:r>
            </a:p>
            <a:p>
              <a:pPr marL="742950" lvl="1" indent="-285750">
                <a:lnSpc>
                  <a:spcPct val="90000"/>
                </a:lnSpc>
                <a:spcBef>
                  <a:spcPct val="15000"/>
                </a:spcBef>
                <a:buFontTx/>
                <a:buChar char="–"/>
              </a:pPr>
              <a:r>
                <a:rPr lang="en-US" sz="2000">
                  <a:latin typeface="Arial" charset="0"/>
                  <a:ea typeface="ＭＳ Ｐゴシック" charset="-128"/>
                  <a:cs typeface="ＭＳ Ｐゴシック" charset="-128"/>
                </a:rPr>
                <a:t>Interface design issues </a:t>
              </a:r>
            </a:p>
            <a:p>
              <a:pPr marL="342900" indent="-342900"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endParaRPr lang="en-US" sz="2400">
                <a:latin typeface="Arial" charset="0"/>
              </a:endParaRPr>
            </a:p>
            <a:p>
              <a:pPr marL="742950" lvl="1" indent="-285750">
                <a:lnSpc>
                  <a:spcPct val="90000"/>
                </a:lnSpc>
                <a:spcBef>
                  <a:spcPct val="15000"/>
                </a:spcBef>
                <a:buFontTx/>
                <a:buChar char="–"/>
              </a:pPr>
              <a:r>
                <a:rPr lang="en-US" sz="2000">
                  <a:latin typeface="Arial" charset="0"/>
                  <a:ea typeface="ＭＳ Ｐゴシック" charset="-128"/>
                  <a:cs typeface="ＭＳ Ｐゴシック" charset="-128"/>
                </a:rPr>
                <a:t>How remain true to theory? </a:t>
              </a:r>
            </a:p>
            <a:p>
              <a:pPr marL="342900" indent="-342900"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endParaRPr lang="en-US">
                <a:latin typeface="Arial" charset="0"/>
              </a:endParaRPr>
            </a:p>
            <a:p>
              <a:pPr marL="742950" lvl="1" indent="-285750">
                <a:lnSpc>
                  <a:spcPct val="90000"/>
                </a:lnSpc>
                <a:spcBef>
                  <a:spcPct val="15000"/>
                </a:spcBef>
                <a:buFontTx/>
                <a:buChar char="–"/>
              </a:pPr>
              <a:r>
                <a:rPr lang="en-US" sz="2000">
                  <a:latin typeface="Arial" charset="0"/>
                  <a:ea typeface="ＭＳ Ｐゴシック" charset="-128"/>
                  <a:cs typeface="ＭＳ Ｐゴシック" charset="-128"/>
                </a:rPr>
                <a:t>How many annotators?</a:t>
              </a:r>
            </a:p>
            <a:p>
              <a:pPr marL="742950" lvl="1" indent="-285750">
                <a:lnSpc>
                  <a:spcPct val="90000"/>
                </a:lnSpc>
                <a:spcBef>
                  <a:spcPct val="15000"/>
                </a:spcBef>
                <a:buFontTx/>
                <a:buChar char="–"/>
              </a:pPr>
              <a:r>
                <a:rPr lang="en-US" sz="2000">
                  <a:latin typeface="Arial" charset="0"/>
                  <a:ea typeface="ＭＳ Ｐゴシック" charset="-128"/>
                  <a:cs typeface="ＭＳ Ｐゴシック" charset="-128"/>
                </a:rPr>
                <a:t>Which procedure? </a:t>
              </a:r>
            </a:p>
            <a:p>
              <a:pPr marL="342900" indent="-342900"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endParaRPr lang="en-US" sz="2400">
                <a:latin typeface="Arial" charset="0"/>
              </a:endParaRPr>
            </a:p>
            <a:p>
              <a:pPr marL="742950" lvl="1" indent="-285750">
                <a:lnSpc>
                  <a:spcPct val="90000"/>
                </a:lnSpc>
                <a:spcBef>
                  <a:spcPct val="15000"/>
                </a:spcBef>
                <a:buFontTx/>
                <a:buChar char="–"/>
              </a:pPr>
              <a:r>
                <a:rPr lang="en-US" sz="2000">
                  <a:latin typeface="Arial" charset="0"/>
                  <a:ea typeface="ＭＳ Ｐゴシック" charset="-128"/>
                  <a:cs typeface="ＭＳ Ｐゴシック" charset="-128"/>
                </a:rPr>
                <a:t>Which measures?</a:t>
              </a:r>
            </a:p>
            <a:p>
              <a:pPr marL="742950" lvl="1" indent="-285750">
                <a:lnSpc>
                  <a:spcPct val="90000"/>
                </a:lnSpc>
                <a:spcBef>
                  <a:spcPct val="15000"/>
                </a:spcBef>
                <a:buFontTx/>
                <a:buChar char="–"/>
              </a:pPr>
              <a:endParaRPr lang="en-US" sz="2000">
                <a:latin typeface="Arial" charset="0"/>
                <a:ea typeface="ＭＳ Ｐゴシック" charset="-128"/>
                <a:cs typeface="ＭＳ Ｐゴシック" charset="-128"/>
              </a:endParaRPr>
            </a:p>
            <a:p>
              <a:pPr marL="742950" lvl="1" indent="-285750">
                <a:lnSpc>
                  <a:spcPct val="90000"/>
                </a:lnSpc>
                <a:spcBef>
                  <a:spcPct val="15000"/>
                </a:spcBef>
                <a:buFontTx/>
                <a:buChar char="–"/>
              </a:pPr>
              <a:endParaRPr lang="en-US" sz="2000">
                <a:latin typeface="Arial" charset="0"/>
                <a:ea typeface="ＭＳ Ｐゴシック" charset="-128"/>
                <a:cs typeface="ＭＳ Ｐゴシック" charset="-128"/>
              </a:endParaRPr>
            </a:p>
            <a:p>
              <a:pPr marL="742950" lvl="1" indent="-285750">
                <a:lnSpc>
                  <a:spcPct val="90000"/>
                </a:lnSpc>
                <a:spcBef>
                  <a:spcPct val="15000"/>
                </a:spcBef>
                <a:buFontTx/>
                <a:buChar char="–"/>
              </a:pPr>
              <a:endParaRPr lang="en-US" sz="2000">
                <a:latin typeface="Arial" charset="0"/>
                <a:ea typeface="ＭＳ Ｐゴシック" charset="-128"/>
                <a:cs typeface="ＭＳ Ｐゴシック" charset="-128"/>
              </a:endParaRPr>
            </a:p>
            <a:p>
              <a:pPr marL="742950" lvl="1" indent="-285750">
                <a:lnSpc>
                  <a:spcPct val="90000"/>
                </a:lnSpc>
                <a:spcBef>
                  <a:spcPct val="15000"/>
                </a:spcBef>
                <a:buFontTx/>
                <a:buChar char="–"/>
              </a:pPr>
              <a:endParaRPr lang="en-US" sz="2000">
                <a:latin typeface="Arial" charset="0"/>
                <a:ea typeface="ＭＳ Ｐゴシック" charset="-128"/>
                <a:cs typeface="ＭＳ Ｐゴシック" charset="-128"/>
              </a:endParaRPr>
            </a:p>
            <a:p>
              <a:pPr marL="342900" indent="-342900">
                <a:lnSpc>
                  <a:spcPct val="90000"/>
                </a:lnSpc>
                <a:spcBef>
                  <a:spcPct val="15000"/>
                </a:spcBef>
              </a:pPr>
              <a:r>
                <a:rPr lang="en-US" sz="2000">
                  <a:latin typeface="Arial" charset="0"/>
                  <a:ea typeface="ＭＳ Ｐゴシック" charset="-128"/>
                  <a:cs typeface="ＭＳ Ｐゴシック" charset="-128"/>
                </a:rPr>
                <a:t>	   ‘annotation science’ </a:t>
              </a:r>
            </a:p>
            <a:p>
              <a:pPr marL="742950" lvl="1" indent="-285750">
                <a:lnSpc>
                  <a:spcPct val="90000"/>
                </a:lnSpc>
                <a:spcBef>
                  <a:spcPct val="15000"/>
                </a:spcBef>
                <a:buFontTx/>
                <a:buChar char="–"/>
              </a:pPr>
              <a:endParaRPr lang="en-US" sz="2000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726" name="Down Arrow 6"/>
            <p:cNvSpPr>
              <a:spLocks noChangeArrowheads="1"/>
            </p:cNvSpPr>
            <p:nvPr/>
          </p:nvSpPr>
          <p:spPr bwMode="auto">
            <a:xfrm>
              <a:off x="6858000" y="5638800"/>
              <a:ext cx="533400" cy="5334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Lesson 1: Banko and Brill, </a:t>
            </a:r>
            <a:r>
              <a:rPr lang="en-US" sz="2800"/>
              <a:t>HLT-01</a:t>
            </a:r>
            <a:r>
              <a:rPr lang="en-US"/>
              <a:t>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5825" y="1455738"/>
            <a:ext cx="8037513" cy="1885950"/>
          </a:xfrm>
        </p:spPr>
        <p:txBody>
          <a:bodyPr/>
          <a:lstStyle/>
          <a:p>
            <a:r>
              <a:rPr lang="en-US" sz="2800" dirty="0" smtClean="0"/>
              <a:t>Task: Confusion </a:t>
            </a:r>
            <a:r>
              <a:rPr lang="en-US" sz="2800" dirty="0"/>
              <a:t>set </a:t>
            </a:r>
            <a:r>
              <a:rPr lang="en-US" sz="2800" dirty="0" smtClean="0"/>
              <a:t>disambiguation: </a:t>
            </a:r>
            <a:endParaRPr lang="en-US" sz="2800" dirty="0"/>
          </a:p>
          <a:p>
            <a:pPr lvl="1">
              <a:lnSpc>
                <a:spcPct val="80000"/>
              </a:lnSpc>
              <a:spcAft>
                <a:spcPts val="600"/>
              </a:spcAft>
              <a:buFontTx/>
              <a:buNone/>
            </a:pPr>
            <a:r>
              <a:rPr lang="en-US" sz="2400" dirty="0"/>
              <a:t>	{you’re | your}, {to | too | two}, {its | it’s}</a:t>
            </a:r>
          </a:p>
          <a:p>
            <a:r>
              <a:rPr lang="en-US" sz="2800" dirty="0"/>
              <a:t>5 Algorithms: </a:t>
            </a:r>
            <a:r>
              <a:rPr lang="en-US" sz="2400" dirty="0" err="1"/>
              <a:t>ngram</a:t>
            </a:r>
            <a:r>
              <a:rPr lang="en-US" sz="2400" dirty="0"/>
              <a:t> table, winnow, </a:t>
            </a:r>
            <a:r>
              <a:rPr lang="en-US" sz="2400" dirty="0" err="1"/>
              <a:t>perceptron</a:t>
            </a:r>
            <a:r>
              <a:rPr lang="en-US" sz="2400" dirty="0"/>
              <a:t>, transformation-based learning, decision trees  </a:t>
            </a:r>
            <a:endParaRPr lang="en-US" sz="2800" dirty="0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68938" y="4017963"/>
            <a:ext cx="3517900" cy="263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Rectangle 6"/>
          <p:cNvSpPr>
            <a:spLocks noChangeArrowheads="1"/>
          </p:cNvSpPr>
          <p:nvPr/>
        </p:nvSpPr>
        <p:spPr bwMode="auto">
          <a:xfrm>
            <a:off x="869951" y="3505200"/>
            <a:ext cx="4598988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/>
              <a:t>Training: 10</a:t>
            </a:r>
            <a:r>
              <a:rPr lang="en-US" sz="2800" baseline="30000" dirty="0"/>
              <a:t>6</a:t>
            </a:r>
            <a:r>
              <a:rPr lang="en-US" sz="2800" dirty="0"/>
              <a:t> </a:t>
            </a:r>
            <a:r>
              <a:rPr lang="en-US" sz="2800" dirty="0" err="1">
                <a:sym typeface="Symbol" pitchFamily="-65" charset="2"/>
              </a:rPr>
              <a:t></a:t>
            </a:r>
            <a:r>
              <a:rPr lang="en-US" sz="2800" dirty="0">
                <a:sym typeface="Symbol" pitchFamily="-65" charset="2"/>
              </a:rPr>
              <a:t> </a:t>
            </a:r>
            <a:r>
              <a:rPr lang="en-US" sz="2800" dirty="0"/>
              <a:t>10</a:t>
            </a:r>
            <a:r>
              <a:rPr lang="en-US" sz="2800" baseline="30000" dirty="0"/>
              <a:t>9</a:t>
            </a:r>
            <a:r>
              <a:rPr lang="en-US" sz="2800" dirty="0"/>
              <a:t> words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/>
              <a:t>Lessons: </a:t>
            </a:r>
          </a:p>
          <a:p>
            <a:pPr marL="742950" lvl="1" indent="-285750">
              <a:spcBef>
                <a:spcPct val="15000"/>
              </a:spcBef>
              <a:buFontTx/>
              <a:buChar char="–"/>
            </a:pPr>
            <a:r>
              <a:rPr lang="en-US" sz="2000" dirty="0">
                <a:ea typeface="ＭＳ Ｐゴシック" pitchFamily="-65" charset="-128"/>
                <a:cs typeface="ＭＳ Ｐゴシック" pitchFamily="-65" charset="-128"/>
              </a:rPr>
              <a:t>All methods improved to almost same point </a:t>
            </a:r>
          </a:p>
          <a:p>
            <a:pPr marL="742950" lvl="1" indent="-285750">
              <a:spcBef>
                <a:spcPct val="15000"/>
              </a:spcBef>
              <a:buFontTx/>
              <a:buChar char="–"/>
            </a:pPr>
            <a:r>
              <a:rPr lang="en-US" sz="2000" dirty="0">
                <a:ea typeface="ＭＳ Ｐゴシック" pitchFamily="-65" charset="-128"/>
                <a:cs typeface="ＭＳ Ｐゴシック" pitchFamily="-65" charset="-128"/>
              </a:rPr>
              <a:t>Simple method can end above complex one </a:t>
            </a:r>
          </a:p>
          <a:p>
            <a:pPr marL="742950" lvl="1" indent="-285750">
              <a:spcBef>
                <a:spcPct val="15000"/>
              </a:spcBef>
              <a:buFontTx/>
              <a:buChar char="–"/>
            </a:pPr>
            <a:r>
              <a:rPr lang="en-US" sz="2000" dirty="0">
                <a:ea typeface="ＭＳ Ｐゴシック" pitchFamily="-65" charset="-128"/>
                <a:cs typeface="ＭＳ Ｐゴシック" pitchFamily="-65" charset="-128"/>
              </a:rPr>
              <a:t>Don’t waste your time with algorithms and optimization </a:t>
            </a:r>
          </a:p>
        </p:txBody>
      </p:sp>
      <p:sp>
        <p:nvSpPr>
          <p:cNvPr id="146439" name="Text Box 7"/>
          <p:cNvSpPr txBox="1">
            <a:spLocks noChangeArrowheads="1"/>
          </p:cNvSpPr>
          <p:nvPr/>
        </p:nvSpPr>
        <p:spPr bwMode="auto">
          <a:xfrm>
            <a:off x="1725613" y="2719388"/>
            <a:ext cx="5678487" cy="2677656"/>
          </a:xfrm>
          <a:prstGeom prst="rect">
            <a:avLst/>
          </a:prstGeom>
          <a:solidFill>
            <a:srgbClr val="FF0000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endParaRPr lang="en-US" sz="2800" dirty="0">
              <a:solidFill>
                <a:schemeClr val="bg1"/>
              </a:solidFill>
              <a:latin typeface="Arial" pitchFamily="-65" charset="0"/>
            </a:endParaRPr>
          </a:p>
          <a:p>
            <a:pPr algn="ctr"/>
            <a:endParaRPr lang="en-US" sz="2800" dirty="0">
              <a:solidFill>
                <a:schemeClr val="bg1"/>
              </a:solidFill>
              <a:latin typeface="Arial" pitchFamily="-65" charset="0"/>
            </a:endParaRP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Arial" pitchFamily="-65" charset="0"/>
              </a:rPr>
              <a:t>You don’t</a:t>
            </a:r>
            <a:r>
              <a:rPr lang="en-US" sz="2800" dirty="0" smtClean="0">
                <a:solidFill>
                  <a:schemeClr val="bg1"/>
                </a:solidFill>
                <a:latin typeface="Arial" pitchFamily="-65" charset="0"/>
              </a:rPr>
              <a:t> need a smart algorithm, </a:t>
            </a:r>
            <a:endParaRPr lang="en-US" sz="2800" dirty="0">
              <a:solidFill>
                <a:schemeClr val="bg1"/>
              </a:solidFill>
              <a:latin typeface="Arial" pitchFamily="-65" charset="0"/>
            </a:endParaRP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Arial" pitchFamily="-65" charset="0"/>
              </a:rPr>
              <a:t>you just need enough training data</a:t>
            </a:r>
          </a:p>
          <a:p>
            <a:pPr algn="ctr"/>
            <a:endParaRPr lang="en-US" sz="2800" dirty="0">
              <a:solidFill>
                <a:schemeClr val="bg1"/>
              </a:solidFill>
              <a:latin typeface="Arial" pitchFamily="-65" charset="0"/>
            </a:endParaRPr>
          </a:p>
          <a:p>
            <a:pPr algn="ctr"/>
            <a:endParaRPr lang="en-US" sz="2800" dirty="0">
              <a:solidFill>
                <a:schemeClr val="bg1"/>
              </a:solidFill>
              <a:latin typeface="Arial" pitchFamily="-65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6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9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fruitful cycle 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24563"/>
            <a:ext cx="8099425" cy="795338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Each one influences the others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Different people like different</a:t>
            </a:r>
            <a:r>
              <a:rPr lang="en-US" sz="2400" dirty="0" smtClean="0"/>
              <a:t> kinds of work </a:t>
            </a:r>
            <a:endParaRPr lang="en-US" sz="2400" dirty="0"/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3945036" y="1403172"/>
            <a:ext cx="195580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dirty="0">
                <a:latin typeface="Arial" charset="0"/>
              </a:rPr>
              <a:t>Analysis, theorizing, annotation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2727325" y="5564188"/>
            <a:ext cx="184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3054350" y="5564188"/>
            <a:ext cx="184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3870325" y="5576888"/>
            <a:ext cx="184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2740025" y="550545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2098675" y="3862388"/>
            <a:ext cx="184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2005013" y="397827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1376363" y="383857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1736725" y="3290888"/>
            <a:ext cx="184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5598" name="Text Box 14"/>
          <p:cNvSpPr txBox="1">
            <a:spLocks noChangeArrowheads="1"/>
          </p:cNvSpPr>
          <p:nvPr/>
        </p:nvSpPr>
        <p:spPr bwMode="auto">
          <a:xfrm>
            <a:off x="5797709" y="3999994"/>
            <a:ext cx="28400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dirty="0">
                <a:latin typeface="Arial" charset="0"/>
              </a:rPr>
              <a:t>Machine learning of transformations</a:t>
            </a:r>
          </a:p>
        </p:txBody>
      </p:sp>
      <p:sp>
        <p:nvSpPr>
          <p:cNvPr id="195599" name="Text Box 15"/>
          <p:cNvSpPr txBox="1">
            <a:spLocks noChangeArrowheads="1"/>
          </p:cNvSpPr>
          <p:nvPr/>
        </p:nvSpPr>
        <p:spPr bwMode="auto">
          <a:xfrm>
            <a:off x="457201" y="3862388"/>
            <a:ext cx="3064668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dirty="0">
                <a:latin typeface="Arial" charset="0"/>
              </a:rPr>
              <a:t>Storage in large tables, </a:t>
            </a:r>
            <a:r>
              <a:rPr lang="en-US" sz="2400" dirty="0" smtClean="0">
                <a:latin typeface="Arial" charset="0"/>
              </a:rPr>
              <a:t>optimization, commercialization</a:t>
            </a: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5886451" y="2603500"/>
            <a:ext cx="2751138" cy="974725"/>
            <a:chOff x="3708" y="1640"/>
            <a:chExt cx="1733" cy="614"/>
          </a:xfrm>
        </p:grpSpPr>
        <p:sp>
          <p:nvSpPr>
            <p:cNvPr id="35870" name="AutoShape 20"/>
            <p:cNvSpPr>
              <a:spLocks noChangeArrowheads="1"/>
            </p:cNvSpPr>
            <p:nvPr/>
          </p:nvSpPr>
          <p:spPr bwMode="auto">
            <a:xfrm rot="2476555">
              <a:off x="3708" y="1703"/>
              <a:ext cx="1013" cy="551"/>
            </a:xfrm>
            <a:prstGeom prst="rightArrow">
              <a:avLst>
                <a:gd name="adj1" fmla="val 50000"/>
                <a:gd name="adj2" fmla="val 45962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35871" name="Text Box 16"/>
            <p:cNvSpPr txBox="1">
              <a:spLocks noChangeArrowheads="1"/>
            </p:cNvSpPr>
            <p:nvPr/>
          </p:nvSpPr>
          <p:spPr bwMode="auto">
            <a:xfrm>
              <a:off x="4209" y="1640"/>
              <a:ext cx="123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>
                  <a:latin typeface="Arial" charset="0"/>
                </a:rPr>
                <a:t>annotated corpus</a:t>
              </a:r>
            </a:p>
          </p:txBody>
        </p:sp>
      </p:grp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3924475" y="4261078"/>
            <a:ext cx="2017711" cy="1606550"/>
            <a:chOff x="2460" y="2665"/>
            <a:chExt cx="1271" cy="1012"/>
          </a:xfrm>
        </p:grpSpPr>
        <p:sp>
          <p:nvSpPr>
            <p:cNvPr id="35868" name="AutoShape 21"/>
            <p:cNvSpPr>
              <a:spLocks noChangeArrowheads="1"/>
            </p:cNvSpPr>
            <p:nvPr/>
          </p:nvSpPr>
          <p:spPr bwMode="auto">
            <a:xfrm rot="10750844">
              <a:off x="2460" y="2665"/>
              <a:ext cx="1013" cy="551"/>
            </a:xfrm>
            <a:prstGeom prst="rightArrow">
              <a:avLst>
                <a:gd name="adj1" fmla="val 50000"/>
                <a:gd name="adj2" fmla="val 45962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35869" name="Text Box 17"/>
            <p:cNvSpPr txBox="1">
              <a:spLocks noChangeArrowheads="1"/>
            </p:cNvSpPr>
            <p:nvPr/>
          </p:nvSpPr>
          <p:spPr bwMode="auto">
            <a:xfrm>
              <a:off x="2580" y="3095"/>
              <a:ext cx="1151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>
                  <a:latin typeface="Arial" charset="0"/>
                </a:rPr>
                <a:t>automated</a:t>
              </a:r>
            </a:p>
            <a:p>
              <a:pPr algn="ctr"/>
              <a:r>
                <a:rPr lang="en-US" dirty="0">
                  <a:latin typeface="Arial" charset="0"/>
                </a:rPr>
                <a:t>creation</a:t>
              </a:r>
            </a:p>
            <a:p>
              <a:pPr algn="ctr"/>
              <a:r>
                <a:rPr lang="en-US" dirty="0">
                  <a:latin typeface="Arial" charset="0"/>
                </a:rPr>
                <a:t>method</a:t>
              </a:r>
            </a:p>
          </p:txBody>
        </p:sp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955675" y="2574925"/>
            <a:ext cx="2914650" cy="874713"/>
            <a:chOff x="602" y="1622"/>
            <a:chExt cx="1836" cy="551"/>
          </a:xfrm>
        </p:grpSpPr>
        <p:sp>
          <p:nvSpPr>
            <p:cNvPr id="35866" name="AutoShape 19"/>
            <p:cNvSpPr>
              <a:spLocks noChangeArrowheads="1"/>
            </p:cNvSpPr>
            <p:nvPr/>
          </p:nvSpPr>
          <p:spPr bwMode="auto">
            <a:xfrm rot="-2687219">
              <a:off x="1425" y="1622"/>
              <a:ext cx="1013" cy="551"/>
            </a:xfrm>
            <a:prstGeom prst="rightArrow">
              <a:avLst>
                <a:gd name="adj1" fmla="val 50000"/>
                <a:gd name="adj2" fmla="val 45962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35867" name="Text Box 18"/>
            <p:cNvSpPr txBox="1">
              <a:spLocks noChangeArrowheads="1"/>
            </p:cNvSpPr>
            <p:nvPr/>
          </p:nvSpPr>
          <p:spPr bwMode="auto">
            <a:xfrm>
              <a:off x="602" y="1640"/>
              <a:ext cx="1232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>
                  <a:latin typeface="Arial" charset="0"/>
                </a:rPr>
                <a:t>problems: low performance</a:t>
              </a:r>
            </a:p>
          </p:txBody>
        </p:sp>
      </p:grp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3133725" y="3068638"/>
            <a:ext cx="3332163" cy="1427162"/>
            <a:chOff x="1974" y="1933"/>
            <a:chExt cx="2099" cy="899"/>
          </a:xfrm>
        </p:grpSpPr>
        <p:sp>
          <p:nvSpPr>
            <p:cNvPr id="35862" name="Text Box 22"/>
            <p:cNvSpPr txBox="1">
              <a:spLocks noChangeArrowheads="1"/>
            </p:cNvSpPr>
            <p:nvPr/>
          </p:nvSpPr>
          <p:spPr bwMode="auto">
            <a:xfrm>
              <a:off x="2412" y="2139"/>
              <a:ext cx="1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latin typeface="Arial" charset="0"/>
                </a:rPr>
                <a:t>evaluation</a:t>
              </a:r>
            </a:p>
          </p:txBody>
        </p:sp>
        <p:sp>
          <p:nvSpPr>
            <p:cNvPr id="35863" name="Line 23"/>
            <p:cNvSpPr>
              <a:spLocks noChangeShapeType="1"/>
            </p:cNvSpPr>
            <p:nvPr/>
          </p:nvSpPr>
          <p:spPr bwMode="auto">
            <a:xfrm>
              <a:off x="1974" y="1960"/>
              <a:ext cx="618" cy="2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64" name="Line 24"/>
            <p:cNvSpPr>
              <a:spLocks noChangeShapeType="1"/>
            </p:cNvSpPr>
            <p:nvPr/>
          </p:nvSpPr>
          <p:spPr bwMode="auto">
            <a:xfrm>
              <a:off x="2976" y="2400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65" name="Line 25"/>
            <p:cNvSpPr>
              <a:spLocks noChangeShapeType="1"/>
            </p:cNvSpPr>
            <p:nvPr/>
          </p:nvSpPr>
          <p:spPr bwMode="auto">
            <a:xfrm flipV="1">
              <a:off x="3456" y="1933"/>
              <a:ext cx="617" cy="3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5665947" y="1403172"/>
            <a:ext cx="29718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FF0000"/>
                </a:solidFill>
                <a:latin typeface="+mn-lt"/>
              </a:rPr>
              <a:t>Linguists, psycholinguists, cognitive linguists…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605429" y="4746625"/>
            <a:ext cx="186223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FF0000"/>
                </a:solidFill>
                <a:latin typeface="+mn-lt"/>
              </a:rPr>
              <a:t>Current NLP researchers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76300" y="5054401"/>
            <a:ext cx="236220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FF0000"/>
                </a:solidFill>
                <a:latin typeface="+mn-lt"/>
              </a:rPr>
              <a:t>NLP companies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7" grpId="0"/>
      <p:bldP spid="195598" grpId="0"/>
      <p:bldP spid="195599" grpId="0"/>
      <p:bldP spid="31" grpId="0"/>
      <p:bldP spid="32" grpId="0"/>
      <p:bldP spid="3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you ML guys help?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Don’t</a:t>
            </a:r>
            <a:r>
              <a:rPr lang="en-US" b="1" dirty="0" smtClean="0"/>
              <a:t> </a:t>
            </a:r>
            <a:r>
              <a:rPr lang="en-US" dirty="0" smtClean="0"/>
              <a:t>give us yet another cool algorithm</a:t>
            </a:r>
          </a:p>
          <a:p>
            <a:pPr>
              <a:spcAft>
                <a:spcPts val="600"/>
              </a:spcAft>
              <a:buNone/>
            </a:pPr>
            <a:r>
              <a:rPr lang="en-US" dirty="0" smtClean="0"/>
              <a:t>	(all they do is another feature-based clustering)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Do</a:t>
            </a:r>
            <a:r>
              <a:rPr lang="en-US" dirty="0" smtClean="0"/>
              <a:t> </a:t>
            </a:r>
          </a:p>
          <a:p>
            <a:r>
              <a:rPr lang="en-US" dirty="0" smtClean="0"/>
              <a:t>Help us build corpora </a:t>
            </a:r>
          </a:p>
          <a:p>
            <a:r>
              <a:rPr lang="en-US" dirty="0" smtClean="0"/>
              <a:t>Tell us </a:t>
            </a:r>
            <a:r>
              <a:rPr lang="en-US" i="1" dirty="0" smtClean="0"/>
              <a:t>when</a:t>
            </a:r>
            <a:r>
              <a:rPr lang="en-US" dirty="0" smtClean="0"/>
              <a:t> to use </a:t>
            </a:r>
            <a:r>
              <a:rPr lang="en-US" i="1" dirty="0" smtClean="0"/>
              <a:t>which</a:t>
            </a:r>
            <a:r>
              <a:rPr lang="en-US" dirty="0" smtClean="0"/>
              <a:t> algorithm 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2438400"/>
            <a:ext cx="3517900" cy="263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all about features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Feature design: </a:t>
            </a:r>
          </a:p>
          <a:p>
            <a:pPr lvl="1"/>
            <a:r>
              <a:rPr lang="en-US" dirty="0" smtClean="0"/>
              <a:t>Traditionally, concern of domain and task expert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Feature ranking &amp; selection: </a:t>
            </a:r>
          </a:p>
          <a:p>
            <a:pPr lvl="1"/>
            <a:r>
              <a:rPr lang="en-US" dirty="0" smtClean="0"/>
              <a:t>Traditional main focus of ML 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would be really helpful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Input: Dimensions of choice, for each new problem </a:t>
            </a:r>
          </a:p>
          <a:p>
            <a:pPr lvl="1"/>
            <a:r>
              <a:rPr lang="en-US" dirty="0" smtClean="0"/>
              <a:t>Training data: </a:t>
            </a:r>
          </a:p>
          <a:p>
            <a:pPr lvl="2"/>
            <a:r>
              <a:rPr lang="en-US" sz="2400" b="1" dirty="0" smtClean="0"/>
              <a:t>Values</a:t>
            </a:r>
            <a:r>
              <a:rPr lang="en-US" sz="2400" dirty="0" smtClean="0"/>
              <a:t>: numerical (continuous) or categorical </a:t>
            </a:r>
          </a:p>
          <a:p>
            <a:pPr lvl="2"/>
            <a:r>
              <a:rPr lang="en-US" sz="2400" b="1" dirty="0" err="1" smtClean="0"/>
              <a:t>Skewedness</a:t>
            </a:r>
            <a:r>
              <a:rPr lang="en-US" sz="2400" dirty="0" smtClean="0"/>
              <a:t>: dependency on balanced/representative samples </a:t>
            </a:r>
          </a:p>
          <a:p>
            <a:pPr lvl="2"/>
            <a:r>
              <a:rPr lang="en-US" sz="2400" b="1" dirty="0" smtClean="0"/>
              <a:t>Granularity</a:t>
            </a:r>
            <a:r>
              <a:rPr lang="en-US" sz="2400" dirty="0" smtClean="0"/>
              <a:t>: ‘delicacy’ of differentiation in feature space </a:t>
            </a:r>
          </a:p>
          <a:p>
            <a:pPr lvl="1"/>
            <a:r>
              <a:rPr lang="en-US" dirty="0" smtClean="0"/>
              <a:t>Training session: </a:t>
            </a:r>
          </a:p>
          <a:p>
            <a:pPr lvl="2"/>
            <a:r>
              <a:rPr lang="en-US" sz="2400" b="1" dirty="0" smtClean="0"/>
              <a:t>Storage</a:t>
            </a:r>
            <a:r>
              <a:rPr lang="en-US" sz="2400" dirty="0" smtClean="0"/>
              <a:t> and </a:t>
            </a:r>
            <a:r>
              <a:rPr lang="en-US" sz="2400" b="1" dirty="0" smtClean="0"/>
              <a:t>processing</a:t>
            </a:r>
            <a:r>
              <a:rPr lang="en-US" sz="2400" dirty="0" smtClean="0"/>
              <a:t> requirements </a:t>
            </a:r>
          </a:p>
          <a:p>
            <a:pPr lvl="2"/>
            <a:r>
              <a:rPr lang="en-US" sz="2400" b="1" dirty="0" smtClean="0"/>
              <a:t>Speed</a:t>
            </a:r>
            <a:r>
              <a:rPr lang="en-US" sz="2400" dirty="0" smtClean="0"/>
              <a:t> of convergence </a:t>
            </a:r>
          </a:p>
          <a:p>
            <a:pPr lvl="2">
              <a:buNone/>
            </a:pPr>
            <a:endParaRPr lang="en-US" dirty="0" smtClean="0"/>
          </a:p>
          <a:p>
            <a:r>
              <a:rPr lang="en-US" dirty="0" smtClean="0"/>
              <a:t>Output: Expected accuracies, for different amounts of training data, for each learning algorithm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 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620000" cy="5029200"/>
          </a:xfrm>
        </p:spPr>
        <p:txBody>
          <a:bodyPr/>
          <a:lstStyle/>
          <a:p>
            <a:r>
              <a:rPr lang="en-US" dirty="0" smtClean="0"/>
              <a:t>Help me know what algorithm to use </a:t>
            </a:r>
          </a:p>
          <a:p>
            <a:endParaRPr lang="en-US" dirty="0" smtClean="0"/>
          </a:p>
          <a:p>
            <a:r>
              <a:rPr lang="en-US" dirty="0" smtClean="0"/>
              <a:t>Help me recognize when something is seriously amiss with the algorithm, not just with my data…then I can contact you </a:t>
            </a:r>
          </a:p>
          <a:p>
            <a:endParaRPr lang="en-US" dirty="0" smtClean="0"/>
          </a:p>
          <a:p>
            <a:r>
              <a:rPr lang="en-US" dirty="0" smtClean="0"/>
              <a:t>Help my students kick the steroid habit and learn the value of thinking!  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5052060"/>
            <a:ext cx="2057400" cy="14249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406900"/>
            <a:ext cx="76962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Thank you!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649720" y="1445668"/>
            <a:ext cx="2217679" cy="2135732"/>
            <a:chOff x="4557441" y="609600"/>
            <a:chExt cx="1919559" cy="1752600"/>
          </a:xfrm>
        </p:grpSpPr>
        <p:sp>
          <p:nvSpPr>
            <p:cNvPr id="5" name="Oval 4"/>
            <p:cNvSpPr/>
            <p:nvPr/>
          </p:nvSpPr>
          <p:spPr>
            <a:xfrm>
              <a:off x="4572000" y="609600"/>
              <a:ext cx="1905000" cy="1752600"/>
            </a:xfrm>
            <a:prstGeom prst="ellipse">
              <a:avLst/>
            </a:prstGeom>
            <a:noFill/>
            <a:ln w="3175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 rot="19036567">
              <a:off x="4557441" y="1303827"/>
              <a:ext cx="1863836" cy="303077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NO PIMPS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readings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Feature design: </a:t>
            </a:r>
          </a:p>
          <a:p>
            <a:pPr lvl="1"/>
            <a:r>
              <a:rPr lang="en-US" dirty="0" smtClean="0"/>
              <a:t>Rich </a:t>
            </a:r>
            <a:r>
              <a:rPr lang="en-US" dirty="0" err="1" smtClean="0"/>
              <a:t>Caruana</a:t>
            </a:r>
            <a:r>
              <a:rPr lang="en-US" dirty="0" smtClean="0"/>
              <a:t>, </a:t>
            </a:r>
            <a:r>
              <a:rPr lang="en-US" dirty="0" err="1" smtClean="0"/>
              <a:t>Alexandru</a:t>
            </a:r>
            <a:r>
              <a:rPr lang="en-US" dirty="0" smtClean="0"/>
              <a:t> </a:t>
            </a:r>
            <a:r>
              <a:rPr lang="en-US" dirty="0" err="1" smtClean="0"/>
              <a:t>Niculescu-</a:t>
            </a:r>
            <a:r>
              <a:rPr lang="en-US" dirty="0" err="1" smtClean="0"/>
              <a:t>Mizil</a:t>
            </a:r>
            <a:r>
              <a:rPr lang="en-US" dirty="0" smtClean="0"/>
              <a:t>. 2006. </a:t>
            </a:r>
            <a:r>
              <a:rPr lang="en-US" dirty="0" smtClean="0"/>
              <a:t>An Empirical Comparison of Supervised Learning </a:t>
            </a:r>
            <a:r>
              <a:rPr lang="en-US" dirty="0" smtClean="0"/>
              <a:t>Algorithms</a:t>
            </a:r>
            <a:r>
              <a:rPr lang="en-US" dirty="0" smtClean="0"/>
              <a:t>.</a:t>
            </a:r>
            <a:r>
              <a:rPr lang="en-US" dirty="0" smtClean="0"/>
              <a:t> </a:t>
            </a:r>
            <a:r>
              <a:rPr lang="en-US" i="1" dirty="0" smtClean="0"/>
              <a:t>Proceedings of the 23rd International Conference on Machine Learning (ICML `06)</a:t>
            </a:r>
            <a:r>
              <a:rPr lang="en-US" i="1" dirty="0" smtClean="0"/>
              <a:t>.</a:t>
            </a:r>
          </a:p>
          <a:p>
            <a:pPr lvl="1"/>
            <a:r>
              <a:rPr lang="en-US" dirty="0" err="1" smtClean="0"/>
              <a:t>Alexandru</a:t>
            </a:r>
            <a:r>
              <a:rPr lang="en-US" dirty="0" smtClean="0"/>
              <a:t> </a:t>
            </a:r>
            <a:r>
              <a:rPr lang="en-US" dirty="0" err="1" smtClean="0"/>
              <a:t>Niculescu-Mizil</a:t>
            </a:r>
            <a:r>
              <a:rPr lang="en-US" dirty="0" smtClean="0"/>
              <a:t>, Rich </a:t>
            </a:r>
            <a:r>
              <a:rPr lang="en-US" dirty="0" err="1" smtClean="0"/>
              <a:t>Caruana</a:t>
            </a:r>
            <a:r>
              <a:rPr lang="en-US" dirty="0" smtClean="0"/>
              <a:t>. 2005. </a:t>
            </a:r>
            <a:r>
              <a:rPr lang="en-US" dirty="0" smtClean="0"/>
              <a:t>Predicting Good Probabilities With Supervised </a:t>
            </a:r>
            <a:r>
              <a:rPr lang="en-US" dirty="0" smtClean="0"/>
              <a:t>Learning</a:t>
            </a:r>
            <a:r>
              <a:rPr lang="en-US" dirty="0" smtClean="0"/>
              <a:t>.</a:t>
            </a:r>
            <a:r>
              <a:rPr lang="en-US" dirty="0" smtClean="0"/>
              <a:t> </a:t>
            </a:r>
            <a:r>
              <a:rPr lang="en-US" i="1" dirty="0" smtClean="0"/>
              <a:t>Proceedings of the 22nd International Conference on Machine Learning (ICML `05)</a:t>
            </a:r>
            <a:r>
              <a:rPr lang="en-US" dirty="0" smtClean="0"/>
              <a:t>. Distinguished student paper award</a:t>
            </a:r>
            <a:r>
              <a:rPr lang="en-US" dirty="0" smtClean="0"/>
              <a:t>. </a:t>
            </a:r>
            <a:endParaRPr lang="en-US" dirty="0" smtClean="0"/>
          </a:p>
          <a:p>
            <a:pPr lvl="1"/>
            <a:r>
              <a:rPr lang="en-US" dirty="0" smtClean="0"/>
              <a:t>Rich </a:t>
            </a:r>
            <a:r>
              <a:rPr lang="en-US" dirty="0" err="1" smtClean="0"/>
              <a:t>Caruana</a:t>
            </a:r>
            <a:r>
              <a:rPr lang="en-US" dirty="0" smtClean="0"/>
              <a:t>, </a:t>
            </a:r>
            <a:r>
              <a:rPr lang="en-US" dirty="0" err="1" smtClean="0"/>
              <a:t>Alexandru</a:t>
            </a:r>
            <a:r>
              <a:rPr lang="en-US" dirty="0" smtClean="0"/>
              <a:t> </a:t>
            </a:r>
            <a:r>
              <a:rPr lang="en-US" dirty="0" err="1" smtClean="0"/>
              <a:t>Niculescu-</a:t>
            </a:r>
            <a:r>
              <a:rPr lang="en-US" dirty="0" err="1" smtClean="0"/>
              <a:t>Mizil</a:t>
            </a:r>
            <a:r>
              <a:rPr lang="en-US" dirty="0" smtClean="0"/>
              <a:t>. 2004. </a:t>
            </a:r>
            <a:r>
              <a:rPr lang="en-US" dirty="0" smtClean="0"/>
              <a:t>Data Mining in Metric Space: An Empirical Analysis of Supervised Learning Performance </a:t>
            </a:r>
            <a:r>
              <a:rPr lang="en-US" dirty="0" smtClean="0"/>
              <a:t>Criteria. </a:t>
            </a:r>
            <a:r>
              <a:rPr lang="en-US" i="1" dirty="0" smtClean="0"/>
              <a:t>Proceedings </a:t>
            </a:r>
            <a:r>
              <a:rPr lang="en-US" i="1" dirty="0" smtClean="0"/>
              <a:t>of the 10th International Conference on Knowledge Discovery and Data Mining (KDD `04)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David B. </a:t>
            </a:r>
            <a:r>
              <a:rPr lang="en-US" dirty="0" err="1" smtClean="0"/>
              <a:t>Skalak</a:t>
            </a:r>
            <a:r>
              <a:rPr lang="en-US" dirty="0" smtClean="0"/>
              <a:t>, </a:t>
            </a:r>
            <a:r>
              <a:rPr lang="en-US" dirty="0" err="1" smtClean="0"/>
              <a:t>Alexandru</a:t>
            </a:r>
            <a:r>
              <a:rPr lang="en-US" dirty="0" smtClean="0"/>
              <a:t> </a:t>
            </a:r>
            <a:r>
              <a:rPr lang="en-US" dirty="0" err="1" smtClean="0"/>
              <a:t>Niculescu-Mizil</a:t>
            </a:r>
            <a:r>
              <a:rPr lang="en-US" dirty="0" smtClean="0"/>
              <a:t>, Rich </a:t>
            </a:r>
            <a:r>
              <a:rPr lang="en-US" dirty="0" err="1" smtClean="0"/>
              <a:t>Caruana</a:t>
            </a:r>
            <a:r>
              <a:rPr lang="en-US" dirty="0" smtClean="0"/>
              <a:t>. 2007.  </a:t>
            </a:r>
            <a:r>
              <a:rPr lang="en-US" dirty="0" smtClean="0"/>
              <a:t>Classifier Loss under Metric </a:t>
            </a:r>
            <a:r>
              <a:rPr lang="en-US" dirty="0" smtClean="0"/>
              <a:t>Uncertainty</a:t>
            </a:r>
            <a:r>
              <a:rPr lang="en-US" dirty="0" smtClean="0"/>
              <a:t>.</a:t>
            </a:r>
            <a:r>
              <a:rPr lang="en-US" dirty="0" smtClean="0"/>
              <a:t> </a:t>
            </a:r>
            <a:r>
              <a:rPr lang="en-US" i="1" dirty="0" smtClean="0"/>
              <a:t>Proceedings of the 18th European Conference on Machine Learning (ECML `07)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Lesson 2: Och, </a:t>
            </a:r>
            <a:r>
              <a:rPr lang="en-US" sz="2800"/>
              <a:t>ACL-02</a:t>
            </a:r>
            <a:r>
              <a:rPr lang="en-US"/>
              <a:t>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2475" y="1347788"/>
            <a:ext cx="8048625" cy="551021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Best MT system in world (</a:t>
            </a:r>
            <a:r>
              <a:rPr lang="en-US" sz="2800" dirty="0" err="1"/>
              <a:t>Arabic</a:t>
            </a:r>
            <a:r>
              <a:rPr lang="en-US" sz="2800" dirty="0" err="1">
                <a:sym typeface="Symbol" pitchFamily="-65" charset="2"/>
              </a:rPr>
              <a:t></a:t>
            </a:r>
            <a:r>
              <a:rPr lang="en-US" sz="2800" dirty="0" err="1"/>
              <a:t>English</a:t>
            </a:r>
            <a:r>
              <a:rPr lang="en-US" sz="2800" dirty="0"/>
              <a:t>, by BLEU and NIST, 2002–2005): </a:t>
            </a:r>
            <a:r>
              <a:rPr lang="en-US" sz="2800" dirty="0" err="1"/>
              <a:t>Och’s</a:t>
            </a:r>
            <a:r>
              <a:rPr lang="en-US" sz="2800" dirty="0"/>
              <a:t> work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Method: learn </a:t>
            </a:r>
            <a:r>
              <a:rPr lang="en-US" sz="2800" dirty="0" err="1"/>
              <a:t>ngram</a:t>
            </a:r>
            <a:r>
              <a:rPr lang="en-US" sz="2800" dirty="0"/>
              <a:t> correspondence patterns (alignment templates) using </a:t>
            </a:r>
            <a:r>
              <a:rPr lang="en-US" sz="2800" dirty="0" err="1"/>
              <a:t>MaxEnt</a:t>
            </a:r>
            <a:r>
              <a:rPr lang="en-US" sz="2800" dirty="0"/>
              <a:t> (log-linear translation model</a:t>
            </a:r>
            <a:r>
              <a:rPr lang="en-US" sz="2800" dirty="0" smtClean="0"/>
              <a:t>)</a:t>
            </a:r>
            <a:r>
              <a:rPr lang="en-US" dirty="0" smtClean="0"/>
              <a:t>, </a:t>
            </a:r>
            <a:r>
              <a:rPr lang="en-US" sz="2800" dirty="0" smtClean="0"/>
              <a:t>trained </a:t>
            </a:r>
            <a:r>
              <a:rPr lang="en-US" sz="2800" dirty="0"/>
              <a:t>to maximize BLEU score 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/>
              <a:t>Approximately: EBMT + </a:t>
            </a:r>
            <a:r>
              <a:rPr lang="en-US" sz="2800" dirty="0" err="1"/>
              <a:t>Viterbi</a:t>
            </a:r>
            <a:r>
              <a:rPr lang="en-US" sz="2800" dirty="0"/>
              <a:t> search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Lesson: the more you store, the better your MT   </a:t>
            </a:r>
          </a:p>
        </p:txBody>
      </p:sp>
      <p:pic>
        <p:nvPicPr>
          <p:cNvPr id="19460" name="Picture 5"/>
          <p:cNvPicPr>
            <a:picLocks noChangeAspect="1" noChangeArrowheads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2335213" y="3524250"/>
            <a:ext cx="6154737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7463" name="Text Box 7"/>
          <p:cNvSpPr txBox="1">
            <a:spLocks noChangeArrowheads="1"/>
          </p:cNvSpPr>
          <p:nvPr/>
        </p:nvSpPr>
        <p:spPr bwMode="auto">
          <a:xfrm>
            <a:off x="1701800" y="2819400"/>
            <a:ext cx="5715000" cy="2677656"/>
          </a:xfrm>
          <a:prstGeom prst="rect">
            <a:avLst/>
          </a:prstGeom>
          <a:solidFill>
            <a:srgbClr val="FF0000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endParaRPr lang="en-US" sz="2800">
              <a:solidFill>
                <a:schemeClr val="bg1"/>
              </a:solidFill>
              <a:latin typeface="Arial" pitchFamily="-65" charset="0"/>
            </a:endParaRPr>
          </a:p>
          <a:p>
            <a:pPr algn="ctr"/>
            <a:endParaRPr lang="en-US" sz="2800">
              <a:solidFill>
                <a:schemeClr val="bg1"/>
              </a:solidFill>
              <a:latin typeface="Arial" pitchFamily="-65" charset="0"/>
            </a:endParaRPr>
          </a:p>
          <a:p>
            <a:pPr algn="ctr"/>
            <a:r>
              <a:rPr lang="en-US" sz="2800">
                <a:solidFill>
                  <a:schemeClr val="bg1"/>
                </a:solidFill>
                <a:latin typeface="Arial" pitchFamily="-65" charset="0"/>
              </a:rPr>
              <a:t>You don’t have to be smart, </a:t>
            </a:r>
          </a:p>
          <a:p>
            <a:pPr algn="ctr"/>
            <a:r>
              <a:rPr lang="en-US" sz="2800">
                <a:solidFill>
                  <a:schemeClr val="bg1"/>
                </a:solidFill>
                <a:latin typeface="Arial" pitchFamily="-65" charset="0"/>
              </a:rPr>
              <a:t>you just need enough storage</a:t>
            </a:r>
          </a:p>
          <a:p>
            <a:pPr algn="ctr"/>
            <a:endParaRPr lang="en-US" sz="2800">
              <a:solidFill>
                <a:schemeClr val="bg1"/>
              </a:solidFill>
              <a:latin typeface="Arial" pitchFamily="-65" charset="0"/>
            </a:endParaRPr>
          </a:p>
          <a:p>
            <a:pPr algn="ctr"/>
            <a:endParaRPr lang="en-US" sz="2800">
              <a:solidFill>
                <a:schemeClr val="bg1"/>
              </a:solidFill>
              <a:latin typeface="Arial" pitchFamily="-65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7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63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Storage needs 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5163" y="1331913"/>
            <a:ext cx="8293100" cy="521652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/>
              <a:t>Unigram translation table: bilingual dictionary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200K words each side (2MB if each word is 10 chars)</a:t>
            </a:r>
          </a:p>
          <a:p>
            <a:pPr>
              <a:lnSpc>
                <a:spcPct val="90000"/>
              </a:lnSpc>
            </a:pPr>
            <a:r>
              <a:rPr lang="en-US" sz="2800"/>
              <a:t>Bigram translation table (</a:t>
            </a:r>
            <a:r>
              <a:rPr lang="en-US" sz="2800" i="1"/>
              <a:t>every</a:t>
            </a:r>
            <a:r>
              <a:rPr lang="en-US" sz="2800"/>
              <a:t> bigram):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Lexicon: 200K = 2</a:t>
            </a:r>
            <a:r>
              <a:rPr lang="en-US" sz="2000" baseline="30000"/>
              <a:t>18</a:t>
            </a:r>
            <a:r>
              <a:rPr lang="en-US" sz="2000"/>
              <a:t> words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Table entries:  [200K </a:t>
            </a:r>
            <a:r>
              <a:rPr lang="en-US" sz="2000">
                <a:sym typeface="Symbol" pitchFamily="-65" charset="2"/>
              </a:rPr>
              <a:t></a:t>
            </a:r>
            <a:r>
              <a:rPr lang="en-US" sz="2000"/>
              <a:t> 200K words + translations] 		= 4 </a:t>
            </a:r>
            <a:r>
              <a:rPr lang="en-US" sz="2000">
                <a:sym typeface="Symbol" pitchFamily="-65" charset="2"/>
              </a:rPr>
              <a:t></a:t>
            </a:r>
            <a:r>
              <a:rPr lang="en-US" sz="2000"/>
              <a:t> 10</a:t>
            </a:r>
            <a:r>
              <a:rPr lang="en-US" sz="2000" baseline="30000"/>
              <a:t>10 </a:t>
            </a:r>
            <a:r>
              <a:rPr lang="en-US" sz="2000"/>
              <a:t>entries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Each entry size = 4 words </a:t>
            </a:r>
            <a:r>
              <a:rPr lang="en-US" sz="2000">
                <a:sym typeface="Symbol" pitchFamily="-65" charset="2"/>
              </a:rPr>
              <a:t></a:t>
            </a:r>
            <a:r>
              <a:rPr lang="en-US" sz="2000"/>
              <a:t> 18 bits = 9 bytes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4 </a:t>
            </a:r>
            <a:r>
              <a:rPr lang="en-US" sz="2000">
                <a:sym typeface="Symbol" pitchFamily="-65" charset="2"/>
              </a:rPr>
              <a:t></a:t>
            </a:r>
            <a:r>
              <a:rPr lang="en-US" sz="2000"/>
              <a:t> 10</a:t>
            </a:r>
            <a:r>
              <a:rPr lang="en-US" sz="2000" baseline="30000"/>
              <a:t>10</a:t>
            </a:r>
            <a:r>
              <a:rPr lang="en-US" sz="2000"/>
              <a:t> entries </a:t>
            </a:r>
            <a:r>
              <a:rPr lang="en-US" sz="2000">
                <a:sym typeface="Symbol" pitchFamily="-65" charset="2"/>
              </a:rPr>
              <a:t></a:t>
            </a:r>
            <a:r>
              <a:rPr lang="en-US" sz="2000"/>
              <a:t> 9 bytes = 36 </a:t>
            </a:r>
            <a:r>
              <a:rPr lang="en-US" sz="2000">
                <a:sym typeface="Symbol" pitchFamily="-65" charset="2"/>
              </a:rPr>
              <a:t></a:t>
            </a:r>
            <a:r>
              <a:rPr lang="en-US" sz="2000"/>
              <a:t> 10</a:t>
            </a:r>
            <a:r>
              <a:rPr lang="en-US" sz="2000" baseline="30000"/>
              <a:t>10</a:t>
            </a:r>
            <a:r>
              <a:rPr lang="en-US" sz="2000"/>
              <a:t> </a:t>
            </a:r>
            <a:r>
              <a:rPr lang="en-US" sz="2000">
                <a:sym typeface="Symbol" pitchFamily="-65" charset="2"/>
              </a:rPr>
              <a:t>≈</a:t>
            </a:r>
            <a:r>
              <a:rPr lang="en-US" sz="2000"/>
              <a:t> 4 </a:t>
            </a:r>
            <a:r>
              <a:rPr lang="en-US" sz="2000">
                <a:sym typeface="Symbol" pitchFamily="-65" charset="2"/>
              </a:rPr>
              <a:t></a:t>
            </a:r>
            <a:r>
              <a:rPr lang="en-US" sz="2000"/>
              <a:t> 10</a:t>
            </a:r>
            <a:r>
              <a:rPr lang="en-US" sz="2000" baseline="30000"/>
              <a:t>11</a:t>
            </a:r>
            <a:r>
              <a:rPr lang="en-US" sz="2000"/>
              <a:t> bytes =  0,4 TB     (under  $1000 at today’s prices!) </a:t>
            </a:r>
          </a:p>
          <a:p>
            <a:pPr>
              <a:lnSpc>
                <a:spcPct val="90000"/>
              </a:lnSpc>
            </a:pPr>
            <a:r>
              <a:rPr lang="en-US" sz="2800"/>
              <a:t>Trigram translation table (</a:t>
            </a:r>
            <a:r>
              <a:rPr lang="en-US" sz="2800" i="1"/>
              <a:t>every</a:t>
            </a:r>
            <a:r>
              <a:rPr lang="en-US" sz="2800"/>
              <a:t> trigram): 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1,2 </a:t>
            </a:r>
            <a:r>
              <a:rPr lang="en-US" sz="2000">
                <a:sym typeface="Symbol" pitchFamily="-65" charset="2"/>
              </a:rPr>
              <a:t></a:t>
            </a:r>
            <a:r>
              <a:rPr lang="en-US" sz="2000"/>
              <a:t> 10</a:t>
            </a:r>
            <a:r>
              <a:rPr lang="en-US" sz="2000" baseline="30000"/>
              <a:t>5</a:t>
            </a:r>
            <a:r>
              <a:rPr lang="en-US" sz="2000"/>
              <a:t> TB — ready in 2008? </a:t>
            </a:r>
          </a:p>
          <a:p>
            <a:pPr>
              <a:lnSpc>
                <a:spcPct val="90000"/>
              </a:lnSpc>
            </a:pPr>
            <a:r>
              <a:rPr lang="en-US" sz="2800"/>
              <a:t>Better: store only attested ngrams (up to 5? 7? 9?), fall back to shorter ones when not in table…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Carbonell et al. MT system…all 8grams of English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Lesson 3: Fleischman and Hovy, </a:t>
            </a:r>
            <a:r>
              <a:rPr lang="en-US" sz="2800" dirty="0" smtClean="0"/>
              <a:t>ACL-03 </a:t>
            </a:r>
            <a:endParaRPr lang="en-US" dirty="0" smtClean="0"/>
          </a:p>
        </p:txBody>
      </p:sp>
      <p:sp>
        <p:nvSpPr>
          <p:cNvPr id="24579" name="Content Placeholder 14"/>
          <p:cNvSpPr>
            <a:spLocks noGrp="1"/>
          </p:cNvSpPr>
          <p:nvPr>
            <p:ph idx="1"/>
          </p:nvPr>
        </p:nvSpPr>
        <p:spPr>
          <a:xfrm>
            <a:off x="663575" y="1358900"/>
            <a:ext cx="8099425" cy="54991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Text mining: classify locations and people in free-form text into fine-grain classes </a:t>
            </a:r>
          </a:p>
          <a:p>
            <a:pPr lvl="1"/>
            <a:r>
              <a:rPr lang="en-US" sz="2400" dirty="0" smtClean="0"/>
              <a:t>Simple appositive IE patterns 					(“</a:t>
            </a:r>
            <a:r>
              <a:rPr lang="en-US" sz="2400" dirty="0" err="1" smtClean="0"/>
              <a:t>Quarterback</a:t>
            </a:r>
            <a:r>
              <a:rPr lang="en-US" sz="2595" baseline="-25000" dirty="0" err="1" smtClean="0"/>
              <a:t>ROLE</a:t>
            </a:r>
            <a:r>
              <a:rPr lang="en-US" sz="2400" dirty="0" smtClean="0"/>
              <a:t>  Joe </a:t>
            </a:r>
            <a:r>
              <a:rPr lang="en-US" sz="2400" dirty="0" err="1" smtClean="0"/>
              <a:t>Smith</a:t>
            </a:r>
            <a:r>
              <a:rPr lang="en-US" sz="2400" baseline="-25000" dirty="0" err="1" smtClean="0"/>
              <a:t>PER</a:t>
            </a:r>
            <a:r>
              <a:rPr lang="en-US" sz="2400" dirty="0" smtClean="0"/>
              <a:t>”) </a:t>
            </a:r>
          </a:p>
          <a:p>
            <a:pPr lvl="1">
              <a:spcAft>
                <a:spcPts val="1800"/>
              </a:spcAft>
            </a:pPr>
            <a:r>
              <a:rPr lang="en-US" sz="2400" dirty="0" smtClean="0"/>
              <a:t>2+ mill examples, collapsed into 1 mill instances (</a:t>
            </a:r>
            <a:r>
              <a:rPr lang="en-US" sz="2400" dirty="0" err="1" smtClean="0"/>
              <a:t>avg</a:t>
            </a:r>
            <a:r>
              <a:rPr lang="en-US" sz="2400" dirty="0" smtClean="0"/>
              <a:t>: 2 mentions/instance, 40+ for George W. Bush)</a:t>
            </a:r>
          </a:p>
          <a:p>
            <a:r>
              <a:rPr lang="en-US" sz="2800" dirty="0" smtClean="0"/>
              <a:t>Test: QA on “who is X?”:</a:t>
            </a:r>
          </a:p>
          <a:p>
            <a:pPr lvl="1"/>
            <a:r>
              <a:rPr lang="en-US" sz="2162" dirty="0" smtClean="0"/>
              <a:t>100 questions from </a:t>
            </a:r>
            <a:r>
              <a:rPr lang="en-US" sz="2162" dirty="0" err="1" smtClean="0"/>
              <a:t>AskJeeves</a:t>
            </a:r>
            <a:endParaRPr lang="en-US" sz="2162" dirty="0" smtClean="0"/>
          </a:p>
          <a:p>
            <a:pPr lvl="1"/>
            <a:r>
              <a:rPr lang="en-US" sz="2162" dirty="0" smtClean="0"/>
              <a:t>System 1: Table of instances </a:t>
            </a:r>
          </a:p>
          <a:p>
            <a:pPr lvl="1"/>
            <a:r>
              <a:rPr lang="en-US" sz="2162" dirty="0" smtClean="0"/>
              <a:t>System 2: ISI’s </a:t>
            </a:r>
            <a:r>
              <a:rPr lang="en-US" sz="2162" dirty="0" err="1" smtClean="0"/>
              <a:t>TextMap</a:t>
            </a:r>
            <a:r>
              <a:rPr lang="en-US" sz="2162" dirty="0" smtClean="0"/>
              <a:t> QA system </a:t>
            </a:r>
          </a:p>
          <a:p>
            <a:pPr lvl="1"/>
            <a:r>
              <a:rPr lang="en-US" sz="2162" b="1" dirty="0" smtClean="0">
                <a:ea typeface="MS Mincho" charset="-128"/>
                <a:cs typeface="MS Mincho" charset="-128"/>
              </a:rPr>
              <a:t>Table system scored 25% better  </a:t>
            </a:r>
          </a:p>
          <a:p>
            <a:pPr lvl="1"/>
            <a:r>
              <a:rPr lang="en-US" sz="2162" dirty="0" smtClean="0">
                <a:ea typeface="MS Mincho" charset="-128"/>
                <a:cs typeface="MS Mincho" charset="-128"/>
              </a:rPr>
              <a:t>Over half of questions that </a:t>
            </a:r>
            <a:r>
              <a:rPr lang="en-US" sz="2162" dirty="0" err="1" smtClean="0">
                <a:ea typeface="MS Mincho" charset="-128"/>
                <a:cs typeface="MS Mincho" charset="-128"/>
              </a:rPr>
              <a:t>TextMap</a:t>
            </a:r>
            <a:r>
              <a:rPr lang="en-US" sz="2162" dirty="0" smtClean="0">
                <a:ea typeface="MS Mincho" charset="-128"/>
                <a:cs typeface="MS Mincho" charset="-128"/>
              </a:rPr>
              <a:t> got wrong could have benefited from information in the concept-instance pairs </a:t>
            </a:r>
          </a:p>
          <a:p>
            <a:pPr lvl="1"/>
            <a:r>
              <a:rPr lang="en-US" sz="2162" dirty="0" smtClean="0">
                <a:ea typeface="MS Mincho" charset="-128"/>
                <a:cs typeface="MS Mincho" charset="-128"/>
              </a:rPr>
              <a:t>This method took 10 seconds, </a:t>
            </a:r>
            <a:r>
              <a:rPr lang="en-US" sz="2162" dirty="0" err="1" smtClean="0">
                <a:ea typeface="MS Mincho" charset="-128"/>
                <a:cs typeface="MS Mincho" charset="-128"/>
              </a:rPr>
              <a:t>TextMap</a:t>
            </a:r>
            <a:r>
              <a:rPr lang="en-US" sz="2162" dirty="0" smtClean="0">
                <a:ea typeface="MS Mincho" charset="-128"/>
                <a:cs typeface="MS Mincho" charset="-128"/>
              </a:rPr>
              <a:t> took ~9 hours </a:t>
            </a:r>
            <a:endParaRPr lang="en-US" sz="2400" dirty="0" smtClean="0"/>
          </a:p>
          <a:p>
            <a:endParaRPr lang="en-US" sz="2800" dirty="0" smtClean="0"/>
          </a:p>
        </p:txBody>
      </p:sp>
      <p:pic>
        <p:nvPicPr>
          <p:cNvPr id="24580" name="Picture 5"/>
          <p:cNvPicPr>
            <a:picLocks noChangeAspect="1" noChangeArrowheads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6096000" y="3764182"/>
            <a:ext cx="2847975" cy="206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1725613" y="2719388"/>
            <a:ext cx="5926137" cy="3108544"/>
          </a:xfrm>
          <a:prstGeom prst="rect">
            <a:avLst/>
          </a:prstGeom>
          <a:solidFill>
            <a:srgbClr val="FF0000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endParaRPr lang="en-US" sz="2800">
              <a:solidFill>
                <a:schemeClr val="bg1"/>
              </a:solidFill>
              <a:latin typeface="Arial" pitchFamily="-65" charset="0"/>
            </a:endParaRPr>
          </a:p>
          <a:p>
            <a:pPr algn="ctr"/>
            <a:endParaRPr lang="en-US" sz="2800">
              <a:solidFill>
                <a:schemeClr val="bg1"/>
              </a:solidFill>
              <a:latin typeface="Arial" pitchFamily="-65" charset="0"/>
            </a:endParaRPr>
          </a:p>
          <a:p>
            <a:pPr algn="ctr"/>
            <a:r>
              <a:rPr lang="en-US" sz="2800">
                <a:solidFill>
                  <a:schemeClr val="bg1"/>
                </a:solidFill>
                <a:latin typeface="Arial" pitchFamily="-65" charset="0"/>
              </a:rPr>
              <a:t>You don’t have to reason, </a:t>
            </a:r>
          </a:p>
          <a:p>
            <a:pPr algn="ctr"/>
            <a:r>
              <a:rPr lang="en-US" sz="2800">
                <a:solidFill>
                  <a:schemeClr val="bg1"/>
                </a:solidFill>
                <a:latin typeface="Arial" pitchFamily="-65" charset="0"/>
              </a:rPr>
              <a:t>you just need to collect the knowledge beforehand</a:t>
            </a:r>
          </a:p>
          <a:p>
            <a:pPr algn="ctr"/>
            <a:endParaRPr lang="en-US" sz="2800">
              <a:solidFill>
                <a:schemeClr val="bg1"/>
              </a:solidFill>
              <a:latin typeface="Arial" pitchFamily="-65" charset="0"/>
            </a:endParaRPr>
          </a:p>
          <a:p>
            <a:pPr algn="ctr"/>
            <a:endParaRPr lang="en-US" sz="2800">
              <a:solidFill>
                <a:schemeClr val="bg1"/>
              </a:solidFill>
              <a:latin typeface="Arial" pitchFamily="-65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4: Chiang et al., </a:t>
            </a:r>
            <a:r>
              <a:rPr lang="en-US" sz="2800" dirty="0" smtClean="0"/>
              <a:t>HLT-2009</a:t>
            </a:r>
            <a:endParaRPr lang="en-US" dirty="0" smtClean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572500" cy="5029200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sz="2400" dirty="0" smtClean="0"/>
              <a:t>“11,001 New Features for Statistical MT”. David Chiang, Kevin Knight, Wei Wang. 2009. </a:t>
            </a:r>
            <a:r>
              <a:rPr lang="en-US" sz="2400" i="1" dirty="0" smtClean="0"/>
              <a:t>Proc. NAACL HLT</a:t>
            </a:r>
            <a:r>
              <a:rPr lang="en-US" sz="2400" dirty="0" smtClean="0"/>
              <a:t>. Best paper award</a:t>
            </a:r>
          </a:p>
          <a:p>
            <a:r>
              <a:rPr lang="en-US" sz="2400" dirty="0" smtClean="0"/>
              <a:t>Learn Eng–Chi MT rules:  </a:t>
            </a:r>
            <a:r>
              <a:rPr lang="en-US" sz="2000" i="1" dirty="0" smtClean="0"/>
              <a:t>NP-C(x0:NPB  </a:t>
            </a:r>
            <a:r>
              <a:rPr lang="en-US" sz="2000" i="1" dirty="0" err="1" smtClean="0"/>
              <a:t>PP(IN(of</a:t>
            </a:r>
            <a:r>
              <a:rPr lang="en-US" sz="2000" i="1" dirty="0" smtClean="0"/>
              <a:t> x1:NPB))  &lt;–&gt;  x1 de x0</a:t>
            </a:r>
          </a:p>
          <a:p>
            <a:r>
              <a:rPr lang="en-US" sz="2400" dirty="0" err="1" smtClean="0"/>
              <a:t>Featurize</a:t>
            </a:r>
            <a:r>
              <a:rPr lang="en-US" sz="2400" dirty="0" smtClean="0"/>
              <a:t> everything: </a:t>
            </a:r>
          </a:p>
          <a:p>
            <a:pPr lvl="1"/>
            <a:r>
              <a:rPr lang="en-US" sz="1800" dirty="0" smtClean="0"/>
              <a:t>Several hundred </a:t>
            </a:r>
            <a:r>
              <a:rPr lang="en-US" sz="1800" b="1" dirty="0" smtClean="0"/>
              <a:t>count</a:t>
            </a:r>
            <a:r>
              <a:rPr lang="en-US" sz="1800" dirty="0" smtClean="0"/>
              <a:t> features : reward frequent rules; punish rules that overlap; punish rules that insert </a:t>
            </a:r>
            <a:r>
              <a:rPr lang="en-US" sz="1800" i="1" dirty="0" smtClean="0"/>
              <a:t>is, the</a:t>
            </a:r>
            <a:r>
              <a:rPr lang="en-US" sz="1800" dirty="0" smtClean="0"/>
              <a:t>, etc. into English … </a:t>
            </a:r>
          </a:p>
          <a:p>
            <a:pPr lvl="1"/>
            <a:r>
              <a:rPr lang="en-US" sz="1800" dirty="0" smtClean="0"/>
              <a:t>10,000 </a:t>
            </a:r>
            <a:r>
              <a:rPr lang="en-US" sz="1800" b="1" dirty="0" smtClean="0"/>
              <a:t>word context </a:t>
            </a:r>
            <a:r>
              <a:rPr lang="en-US" sz="1800" dirty="0" smtClean="0"/>
              <a:t>features: for each triple (</a:t>
            </a:r>
            <a:r>
              <a:rPr lang="en-US" sz="1800" i="1" dirty="0" err="1" smtClean="0"/>
              <a:t>f</a:t>
            </a:r>
            <a:r>
              <a:rPr lang="en-US" sz="1800" i="1" dirty="0" smtClean="0"/>
              <a:t>; </a:t>
            </a:r>
            <a:r>
              <a:rPr lang="en-US" sz="1800" i="1" dirty="0" err="1" smtClean="0"/>
              <a:t>e</a:t>
            </a:r>
            <a:r>
              <a:rPr lang="en-US" sz="1800" i="1" dirty="0" smtClean="0"/>
              <a:t>; f</a:t>
            </a:r>
            <a:r>
              <a:rPr lang="en-US" sz="1800" i="1" baseline="-25000" dirty="0" smtClean="0"/>
              <a:t>+1</a:t>
            </a:r>
            <a:r>
              <a:rPr lang="en-US" sz="1800" dirty="0" smtClean="0"/>
              <a:t>), feature that counts the number o</a:t>
            </a:r>
            <a:r>
              <a:rPr lang="en-US" sz="2000" dirty="0" smtClean="0"/>
              <a:t>f times that </a:t>
            </a:r>
            <a:r>
              <a:rPr lang="en-US" sz="2000" i="1" dirty="0" err="1" smtClean="0"/>
              <a:t>f</a:t>
            </a:r>
            <a:r>
              <a:rPr lang="en-US" sz="2000" dirty="0" smtClean="0"/>
              <a:t> is aligned to </a:t>
            </a:r>
            <a:r>
              <a:rPr lang="en-US" sz="2000" i="1" dirty="0" err="1" smtClean="0"/>
              <a:t>e</a:t>
            </a:r>
            <a:r>
              <a:rPr lang="en-US" sz="2000" dirty="0" smtClean="0"/>
              <a:t> and </a:t>
            </a:r>
            <a:r>
              <a:rPr lang="en-US" sz="2000" i="1" dirty="0" smtClean="0"/>
              <a:t>f</a:t>
            </a:r>
            <a:r>
              <a:rPr lang="en-US" sz="2000" i="1" baseline="-25000" dirty="0" smtClean="0"/>
              <a:t>+1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occurs to the right of </a:t>
            </a:r>
            <a:r>
              <a:rPr lang="en-US" sz="2000" i="1" dirty="0" err="1" smtClean="0"/>
              <a:t>f</a:t>
            </a:r>
            <a:r>
              <a:rPr lang="en-US" sz="2000" dirty="0" smtClean="0"/>
              <a:t>; and</a:t>
            </a:r>
          </a:p>
        </p:txBody>
      </p:sp>
      <p:pic>
        <p:nvPicPr>
          <p:cNvPr id="23556" name="Picture 3" descr="feats.tif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4688562"/>
            <a:ext cx="5829300" cy="2169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219200" y="4549675"/>
            <a:ext cx="20574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similarly for triples (</a:t>
            </a:r>
            <a:r>
              <a:rPr lang="en-US" i="1" dirty="0" err="1">
                <a:latin typeface="+mn-lt"/>
              </a:rPr>
              <a:t>f</a:t>
            </a:r>
            <a:r>
              <a:rPr lang="en-US" i="1" dirty="0">
                <a:latin typeface="+mn-lt"/>
              </a:rPr>
              <a:t>; </a:t>
            </a:r>
            <a:r>
              <a:rPr lang="en-US" i="1" dirty="0" err="1">
                <a:latin typeface="+mn-lt"/>
              </a:rPr>
              <a:t>e</a:t>
            </a:r>
            <a:r>
              <a:rPr lang="en-US" i="1" dirty="0">
                <a:latin typeface="+mn-lt"/>
              </a:rPr>
              <a:t>; f</a:t>
            </a:r>
            <a:r>
              <a:rPr lang="en-US" i="1" baseline="-25000" dirty="0">
                <a:latin typeface="+mn-lt"/>
              </a:rPr>
              <a:t>-1</a:t>
            </a:r>
            <a:r>
              <a:rPr lang="en-US" dirty="0">
                <a:latin typeface="+mn-lt"/>
              </a:rPr>
              <a:t>) with </a:t>
            </a:r>
            <a:r>
              <a:rPr lang="en-US" i="1" dirty="0">
                <a:latin typeface="+mn-lt"/>
              </a:rPr>
              <a:t>f</a:t>
            </a:r>
            <a:r>
              <a:rPr lang="en-US" i="1" baseline="-25000" dirty="0">
                <a:latin typeface="+mn-lt"/>
              </a:rPr>
              <a:t>-1</a:t>
            </a:r>
            <a:r>
              <a:rPr lang="en-US" dirty="0">
                <a:latin typeface="+mn-lt"/>
              </a:rPr>
              <a:t> occurring to the left of </a:t>
            </a:r>
            <a:r>
              <a:rPr lang="en-US" i="1" dirty="0" err="1" smtClean="0">
                <a:latin typeface="+mn-lt"/>
              </a:rPr>
              <a:t>f</a:t>
            </a:r>
            <a:r>
              <a:rPr lang="en-US" dirty="0" smtClean="0">
                <a:latin typeface="+mn-lt"/>
              </a:rPr>
              <a:t>. </a:t>
            </a:r>
            <a:r>
              <a:rPr lang="en-US" dirty="0">
                <a:latin typeface="+mn-lt"/>
              </a:rPr>
              <a:t>Restrict words to the 100 most frequent in training data</a:t>
            </a:r>
          </a:p>
          <a:p>
            <a:pPr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905000" y="2819400"/>
            <a:ext cx="5926137" cy="2677656"/>
          </a:xfrm>
          <a:prstGeom prst="rect">
            <a:avLst/>
          </a:prstGeom>
          <a:solidFill>
            <a:srgbClr val="FF0000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endParaRPr lang="en-US" sz="2800" dirty="0">
              <a:solidFill>
                <a:schemeClr val="bg1"/>
              </a:solidFill>
              <a:latin typeface="Arial" pitchFamily="-65" charset="0"/>
            </a:endParaRPr>
          </a:p>
          <a:p>
            <a:pPr algn="ctr"/>
            <a:endParaRPr lang="en-US" sz="2800" dirty="0">
              <a:solidFill>
                <a:schemeClr val="bg1"/>
              </a:solidFill>
              <a:latin typeface="Arial" pitchFamily="-65" charset="0"/>
            </a:endParaRP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Arial" pitchFamily="-65" charset="0"/>
              </a:rPr>
              <a:t>You don’t have to know anything, you just need enough features</a:t>
            </a:r>
          </a:p>
          <a:p>
            <a:pPr algn="ctr"/>
            <a:endParaRPr lang="en-US" sz="2800" dirty="0">
              <a:solidFill>
                <a:schemeClr val="bg1"/>
              </a:solidFill>
              <a:latin typeface="Arial" pitchFamily="-65" charset="0"/>
            </a:endParaRPr>
          </a:p>
          <a:p>
            <a:pPr algn="ctr"/>
            <a:endParaRPr lang="en-US" sz="2800" dirty="0">
              <a:solidFill>
                <a:schemeClr val="bg1"/>
              </a:solidFill>
              <a:latin typeface="Arial" pitchFamily="-6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Four lessons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2289" y="1382713"/>
            <a:ext cx="7564888" cy="4179887"/>
          </a:xfr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en-US" sz="2800" dirty="0"/>
              <a:t>You don’t</a:t>
            </a:r>
            <a:r>
              <a:rPr lang="en-US" sz="2800" dirty="0" smtClean="0"/>
              <a:t> need a smart algorithm, </a:t>
            </a:r>
            <a:r>
              <a:rPr lang="en-US" sz="2800" dirty="0"/>
              <a:t>you just need enough training data </a:t>
            </a:r>
          </a:p>
          <a:p>
            <a:pPr>
              <a:spcAft>
                <a:spcPts val="1200"/>
              </a:spcAft>
            </a:pPr>
            <a:r>
              <a:rPr lang="en-US" sz="2800" dirty="0"/>
              <a:t>You don’t have to be smart, you just need enough memory </a:t>
            </a:r>
            <a:endParaRPr lang="en-US" sz="2800" dirty="0" smtClean="0"/>
          </a:p>
          <a:p>
            <a:pPr>
              <a:spcAft>
                <a:spcPts val="2400"/>
              </a:spcAft>
            </a:pPr>
            <a:r>
              <a:rPr lang="en-US" dirty="0" smtClean="0"/>
              <a:t>You don’t have to be smart, you just need to collect the knowledge beforehand</a:t>
            </a:r>
          </a:p>
          <a:p>
            <a:pPr>
              <a:spcAft>
                <a:spcPts val="1200"/>
              </a:spcAft>
            </a:pPr>
            <a:r>
              <a:rPr lang="en-US" sz="2800" dirty="0" smtClean="0"/>
              <a:t>You </a:t>
            </a:r>
            <a:r>
              <a:rPr lang="en-US" sz="2800" dirty="0"/>
              <a:t>don’t have to be smart, you just need enough </a:t>
            </a:r>
            <a:r>
              <a:rPr lang="en-US" sz="2800" dirty="0" smtClean="0"/>
              <a:t>features</a:t>
            </a:r>
            <a:endParaRPr lang="en-US" sz="2800" dirty="0"/>
          </a:p>
        </p:txBody>
      </p:sp>
      <p:sp>
        <p:nvSpPr>
          <p:cNvPr id="149508" name="Rectangle 4"/>
          <p:cNvSpPr>
            <a:spLocks noChangeArrowheads="1"/>
          </p:cNvSpPr>
          <p:nvPr/>
        </p:nvSpPr>
        <p:spPr bwMode="auto">
          <a:xfrm>
            <a:off x="522289" y="5715000"/>
            <a:ext cx="2525712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Arial" pitchFamily="-65" charset="0"/>
              </a:rPr>
              <a:t>Conclusion:</a:t>
            </a:r>
          </a:p>
        </p:txBody>
      </p:sp>
      <p:sp>
        <p:nvSpPr>
          <p:cNvPr id="149509" name="Text Box 5"/>
          <p:cNvSpPr txBox="1">
            <a:spLocks noChangeArrowheads="1"/>
          </p:cNvSpPr>
          <p:nvPr/>
        </p:nvSpPr>
        <p:spPr bwMode="auto">
          <a:xfrm>
            <a:off x="4703769" y="1809750"/>
            <a:ext cx="39830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itchFamily="-65" charset="0"/>
              </a:rPr>
              <a:t>— the web has all you need</a:t>
            </a:r>
            <a:endParaRPr lang="en-US" sz="2400" dirty="0">
              <a:latin typeface="Arial" pitchFamily="-65" charset="0"/>
            </a:endParaRPr>
          </a:p>
        </p:txBody>
      </p:sp>
      <p:sp>
        <p:nvSpPr>
          <p:cNvPr id="149510" name="Text Box 6"/>
          <p:cNvSpPr txBox="1">
            <a:spLocks noChangeArrowheads="1"/>
          </p:cNvSpPr>
          <p:nvPr/>
        </p:nvSpPr>
        <p:spPr bwMode="auto">
          <a:xfrm>
            <a:off x="4705357" y="2724150"/>
            <a:ext cx="35573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itchFamily="-65" charset="0"/>
              </a:rPr>
              <a:t>— memory gets cheaper</a:t>
            </a:r>
            <a:r>
              <a:rPr lang="en-US" sz="2400" dirty="0">
                <a:latin typeface="Arial" pitchFamily="-65" charset="0"/>
              </a:rPr>
              <a:t> </a:t>
            </a:r>
          </a:p>
        </p:txBody>
      </p:sp>
      <p:sp>
        <p:nvSpPr>
          <p:cNvPr id="149511" name="Text Box 7"/>
          <p:cNvSpPr txBox="1">
            <a:spLocks noChangeArrowheads="1"/>
          </p:cNvSpPr>
          <p:nvPr/>
        </p:nvSpPr>
        <p:spPr bwMode="auto">
          <a:xfrm>
            <a:off x="4703769" y="4036367"/>
            <a:ext cx="33834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itchFamily="-65" charset="0"/>
              </a:rPr>
              <a:t>— computers get faster</a:t>
            </a:r>
            <a:endParaRPr lang="en-US" sz="2400" dirty="0">
              <a:latin typeface="Arial" pitchFamily="-65" charset="0"/>
            </a:endParaRPr>
          </a:p>
        </p:txBody>
      </p:sp>
      <p:sp>
        <p:nvSpPr>
          <p:cNvPr id="149512" name="Rectangle 8"/>
          <p:cNvSpPr>
            <a:spLocks noChangeArrowheads="1"/>
          </p:cNvSpPr>
          <p:nvPr/>
        </p:nvSpPr>
        <p:spPr bwMode="auto">
          <a:xfrm>
            <a:off x="3200400" y="5562600"/>
            <a:ext cx="5715000" cy="1116013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sz="2800" dirty="0">
                <a:solidFill>
                  <a:schemeClr val="bg1"/>
                </a:solidFill>
                <a:latin typeface="Arial" pitchFamily="-65" charset="0"/>
              </a:rPr>
              <a:t>…we are moving to a new world: 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sz="2800" b="1" dirty="0">
                <a:solidFill>
                  <a:schemeClr val="bg1"/>
                </a:solidFill>
                <a:latin typeface="Arial" pitchFamily="-65" charset="0"/>
              </a:rPr>
              <a:t>NLP as table lookup</a:t>
            </a:r>
            <a:endParaRPr lang="en-US" sz="2800" dirty="0">
              <a:solidFill>
                <a:schemeClr val="bg1"/>
              </a:solidFill>
              <a:latin typeface="Arial" pitchFamily="-65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05357" y="4948535"/>
            <a:ext cx="44386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itchFamily="-65" charset="0"/>
              </a:rPr>
              <a:t>—</a:t>
            </a:r>
            <a:r>
              <a:rPr lang="en-US" sz="2400" dirty="0" smtClean="0">
                <a:solidFill>
                  <a:srgbClr val="FF0000"/>
                </a:solidFill>
                <a:latin typeface="Arial" pitchFamily="-65" charset="0"/>
              </a:rPr>
              <a:t> copy features from everyone</a:t>
            </a:r>
            <a:endParaRPr lang="en-US" sz="2400" dirty="0">
              <a:latin typeface="Arial" pitchFamily="-65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8" grpId="0" autoUpdateAnimBg="0"/>
      <p:bldP spid="149509" grpId="0" autoUpdateAnimBg="0"/>
      <p:bldP spid="149510" grpId="0" autoUpdateAnimBg="0"/>
      <p:bldP spid="149511" grpId="0" autoUpdateAnimBg="0"/>
      <p:bldP spid="149512" grpId="0" animBg="1"/>
      <p:bldP spid="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68762"/>
            <a:ext cx="8229600" cy="792162"/>
          </a:xfrm>
        </p:spPr>
        <p:txBody>
          <a:bodyPr/>
          <a:lstStyle/>
          <a:p>
            <a:r>
              <a:rPr lang="en-US" dirty="0" smtClean="0"/>
              <a:t>So what?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Performance ceilings</a:t>
            </a:r>
            <a:endParaRPr lang="en-US" dirty="0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5344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Reliable surface-level </a:t>
            </a:r>
            <a:r>
              <a:rPr lang="en-US" b="1" dirty="0" smtClean="0"/>
              <a:t>preprocessing</a:t>
            </a:r>
            <a:r>
              <a:rPr lang="en-US" dirty="0" smtClean="0"/>
              <a:t> (POS tagging, word segmentation, NE extraction, etc.): </a:t>
            </a:r>
            <a:r>
              <a:rPr lang="en-US" b="1" dirty="0" smtClean="0">
                <a:solidFill>
                  <a:srgbClr val="FF0000"/>
                </a:solidFill>
              </a:rPr>
              <a:t>94%+</a:t>
            </a:r>
            <a:r>
              <a:rPr lang="en-US" dirty="0" smtClean="0"/>
              <a:t> </a:t>
            </a:r>
          </a:p>
          <a:p>
            <a:r>
              <a:rPr lang="en-US" dirty="0" smtClean="0"/>
              <a:t>Shallow syntactic </a:t>
            </a:r>
            <a:r>
              <a:rPr lang="en-US" b="1" dirty="0" smtClean="0"/>
              <a:t>parsing</a:t>
            </a:r>
            <a:r>
              <a:rPr lang="en-US" dirty="0" smtClean="0"/>
              <a:t>: </a:t>
            </a:r>
            <a:r>
              <a:rPr lang="en-US" b="1" dirty="0" smtClean="0">
                <a:solidFill>
                  <a:srgbClr val="FF0000"/>
                </a:solidFill>
              </a:rPr>
              <a:t>93%+</a:t>
            </a:r>
            <a:r>
              <a:rPr lang="en-US" dirty="0" smtClean="0"/>
              <a:t> for English (</a:t>
            </a:r>
            <a:r>
              <a:rPr lang="en-US" dirty="0" err="1" smtClean="0"/>
              <a:t>Charniak</a:t>
            </a:r>
            <a:r>
              <a:rPr lang="en-US" dirty="0" smtClean="0"/>
              <a:t>, Stanford, Lin) and </a:t>
            </a:r>
            <a:r>
              <a:rPr lang="en-US" b="1" dirty="0" smtClean="0"/>
              <a:t>deeper analysis </a:t>
            </a:r>
            <a:r>
              <a:rPr lang="en-US" dirty="0" smtClean="0"/>
              <a:t>(</a:t>
            </a:r>
            <a:r>
              <a:rPr lang="en-US" dirty="0" err="1" smtClean="0"/>
              <a:t>Hermjakob</a:t>
            </a:r>
            <a:r>
              <a:rPr lang="en-US" dirty="0" smtClean="0"/>
              <a:t>)</a:t>
            </a:r>
          </a:p>
          <a:p>
            <a:r>
              <a:rPr lang="en-US" b="1" dirty="0" smtClean="0"/>
              <a:t>IE</a:t>
            </a:r>
            <a:r>
              <a:rPr lang="en-US" dirty="0" smtClean="0"/>
              <a:t>: </a:t>
            </a:r>
            <a:r>
              <a:rPr lang="en-US" b="1" dirty="0" smtClean="0">
                <a:solidFill>
                  <a:srgbClr val="FF0000"/>
                </a:solidFill>
              </a:rPr>
              <a:t>~0.4–0.7 </a:t>
            </a:r>
            <a:r>
              <a:rPr lang="en-US" dirty="0" smtClean="0">
                <a:solidFill>
                  <a:srgbClr val="FF0000"/>
                </a:solidFill>
              </a:rPr>
              <a:t>F-score </a:t>
            </a:r>
            <a:r>
              <a:rPr lang="en-US" dirty="0" smtClean="0"/>
              <a:t>for easy topics (MUC, ACE)</a:t>
            </a:r>
          </a:p>
          <a:p>
            <a:r>
              <a:rPr lang="en-US" b="1" dirty="0" smtClean="0"/>
              <a:t>Speech</a:t>
            </a:r>
            <a:r>
              <a:rPr lang="en-US" dirty="0" smtClean="0"/>
              <a:t>: </a:t>
            </a:r>
            <a:r>
              <a:rPr lang="en-US" b="1" dirty="0" smtClean="0">
                <a:solidFill>
                  <a:srgbClr val="FF0000"/>
                </a:solidFill>
              </a:rPr>
              <a:t>~80% </a:t>
            </a:r>
            <a:r>
              <a:rPr lang="en-US" dirty="0" smtClean="0">
                <a:solidFill>
                  <a:srgbClr val="FF0000"/>
                </a:solidFill>
              </a:rPr>
              <a:t>word correct rate </a:t>
            </a:r>
            <a:r>
              <a:rPr lang="en-US" dirty="0" smtClean="0"/>
              <a:t>(large </a:t>
            </a:r>
            <a:r>
              <a:rPr lang="en-US" dirty="0" err="1" smtClean="0"/>
              <a:t>vocab</a:t>
            </a:r>
            <a:r>
              <a:rPr lang="en-US" dirty="0" smtClean="0"/>
              <a:t>); </a:t>
            </a:r>
            <a:r>
              <a:rPr lang="en-US" b="1" dirty="0" smtClean="0">
                <a:solidFill>
                  <a:srgbClr val="FF0000"/>
                </a:solidFill>
              </a:rPr>
              <a:t>20%+</a:t>
            </a:r>
            <a:r>
              <a:rPr lang="en-US" dirty="0" smtClean="0"/>
              <a:t> (open </a:t>
            </a:r>
            <a:r>
              <a:rPr lang="en-US" dirty="0" err="1" smtClean="0"/>
              <a:t>vocab</a:t>
            </a:r>
            <a:r>
              <a:rPr lang="en-US" dirty="0" smtClean="0"/>
              <a:t>, noisy input) </a:t>
            </a:r>
          </a:p>
          <a:p>
            <a:r>
              <a:rPr lang="en-US" b="1" dirty="0" smtClean="0"/>
              <a:t>IR</a:t>
            </a:r>
            <a:r>
              <a:rPr lang="en-US" dirty="0" smtClean="0"/>
              <a:t>: </a:t>
            </a:r>
            <a:r>
              <a:rPr lang="en-US" b="1" dirty="0" smtClean="0">
                <a:solidFill>
                  <a:srgbClr val="FF0000"/>
                </a:solidFill>
              </a:rPr>
              <a:t>0.45–0.6 </a:t>
            </a:r>
            <a:r>
              <a:rPr lang="en-US" dirty="0" smtClean="0">
                <a:solidFill>
                  <a:srgbClr val="FF0000"/>
                </a:solidFill>
              </a:rPr>
              <a:t>F-score</a:t>
            </a:r>
            <a:r>
              <a:rPr lang="en-US" dirty="0" smtClean="0"/>
              <a:t> (TREC) </a:t>
            </a:r>
          </a:p>
          <a:p>
            <a:r>
              <a:rPr lang="en-US" b="1" dirty="0" smtClean="0"/>
              <a:t>MT</a:t>
            </a:r>
            <a:r>
              <a:rPr lang="en-US" dirty="0" smtClean="0"/>
              <a:t>: </a:t>
            </a:r>
            <a:r>
              <a:rPr lang="en-US" b="1" dirty="0" smtClean="0">
                <a:solidFill>
                  <a:srgbClr val="FF0000"/>
                </a:solidFill>
              </a:rPr>
              <a:t>~70% </a:t>
            </a:r>
            <a:r>
              <a:rPr lang="en-US" dirty="0" smtClean="0"/>
              <a:t>depending on what you measure </a:t>
            </a:r>
          </a:p>
          <a:p>
            <a:r>
              <a:rPr lang="en-US" b="1" dirty="0" smtClean="0"/>
              <a:t>Summarization</a:t>
            </a:r>
            <a:r>
              <a:rPr lang="en-US" dirty="0" smtClean="0"/>
              <a:t>: ? (</a:t>
            </a:r>
            <a:r>
              <a:rPr lang="en-US" b="1" dirty="0" smtClean="0">
                <a:solidFill>
                  <a:srgbClr val="FF0000"/>
                </a:solidFill>
              </a:rPr>
              <a:t>~0.6 </a:t>
            </a:r>
            <a:r>
              <a:rPr lang="en-US" dirty="0" smtClean="0">
                <a:solidFill>
                  <a:srgbClr val="FF0000"/>
                </a:solidFill>
              </a:rPr>
              <a:t>F-score</a:t>
            </a:r>
            <a:r>
              <a:rPr lang="en-US" dirty="0" smtClean="0"/>
              <a:t> for extracts; DUC, TAC) </a:t>
            </a:r>
          </a:p>
          <a:p>
            <a:r>
              <a:rPr lang="en-US" b="1" dirty="0" smtClean="0"/>
              <a:t>QA</a:t>
            </a:r>
            <a:r>
              <a:rPr lang="en-US" dirty="0" smtClean="0"/>
              <a:t>: ? (</a:t>
            </a:r>
            <a:r>
              <a:rPr lang="en-US" b="1" dirty="0" smtClean="0">
                <a:solidFill>
                  <a:srgbClr val="FF0000"/>
                </a:solidFill>
              </a:rPr>
              <a:t>~60% </a:t>
            </a:r>
            <a:r>
              <a:rPr lang="en-US" dirty="0" smtClean="0"/>
              <a:t>for factoids; TREC)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5410200" y="1981200"/>
            <a:ext cx="3581400" cy="4692650"/>
            <a:chOff x="5410200" y="1981200"/>
            <a:chExt cx="3581400" cy="4692650"/>
          </a:xfrm>
        </p:grpSpPr>
        <p:sp>
          <p:nvSpPr>
            <p:cNvPr id="97284" name="AutoShape 4"/>
            <p:cNvSpPr>
              <a:spLocks noChangeArrowheads="1"/>
            </p:cNvSpPr>
            <p:nvPr/>
          </p:nvSpPr>
          <p:spPr bwMode="auto">
            <a:xfrm>
              <a:off x="8077200" y="1981200"/>
              <a:ext cx="914400" cy="400050"/>
            </a:xfrm>
            <a:prstGeom prst="wedgeRoundRectCallout">
              <a:avLst>
                <a:gd name="adj1" fmla="val -101968"/>
                <a:gd name="adj2" fmla="val 4231"/>
                <a:gd name="adj3" fmla="val 16667"/>
              </a:avLst>
            </a:prstGeom>
            <a:solidFill>
              <a:srgbClr val="00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dirty="0" smtClean="0">
                  <a:latin typeface="Arial"/>
                  <a:cs typeface="Arial"/>
                </a:rPr>
                <a:t>90s</a:t>
              </a:r>
              <a:r>
                <a:rPr lang="en-US" sz="2000" dirty="0">
                  <a:latin typeface="Arial"/>
                  <a:cs typeface="Arial"/>
                </a:rPr>
                <a:t>–</a:t>
              </a:r>
            </a:p>
          </p:txBody>
        </p:sp>
        <p:sp>
          <p:nvSpPr>
            <p:cNvPr id="97285" name="AutoShape 5"/>
            <p:cNvSpPr>
              <a:spLocks noChangeArrowheads="1"/>
            </p:cNvSpPr>
            <p:nvPr/>
          </p:nvSpPr>
          <p:spPr bwMode="auto">
            <a:xfrm>
              <a:off x="8077200" y="2895600"/>
              <a:ext cx="914400" cy="400050"/>
            </a:xfrm>
            <a:prstGeom prst="wedgeRoundRectCallout">
              <a:avLst>
                <a:gd name="adj1" fmla="val -85361"/>
                <a:gd name="adj2" fmla="val 5921"/>
                <a:gd name="adj3" fmla="val 16667"/>
              </a:avLst>
            </a:prstGeom>
            <a:solidFill>
              <a:srgbClr val="00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dirty="0" smtClean="0">
                  <a:latin typeface="Arial"/>
                  <a:cs typeface="Arial"/>
                </a:rPr>
                <a:t>00s</a:t>
              </a:r>
              <a:r>
                <a:rPr lang="en-US" sz="2000" dirty="0">
                  <a:latin typeface="Arial"/>
                  <a:cs typeface="Arial"/>
                </a:rPr>
                <a:t>–</a:t>
              </a:r>
            </a:p>
          </p:txBody>
        </p:sp>
        <p:sp>
          <p:nvSpPr>
            <p:cNvPr id="97286" name="AutoShape 6"/>
            <p:cNvSpPr>
              <a:spLocks noChangeArrowheads="1"/>
            </p:cNvSpPr>
            <p:nvPr/>
          </p:nvSpPr>
          <p:spPr bwMode="auto">
            <a:xfrm>
              <a:off x="8077200" y="3476625"/>
              <a:ext cx="914400" cy="400050"/>
            </a:xfrm>
            <a:prstGeom prst="wedgeRoundRectCallout">
              <a:avLst>
                <a:gd name="adj1" fmla="val -83278"/>
                <a:gd name="adj2" fmla="val 4198"/>
                <a:gd name="adj3" fmla="val 16667"/>
              </a:avLst>
            </a:prstGeom>
            <a:solidFill>
              <a:srgbClr val="00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dirty="0" smtClean="0">
                  <a:latin typeface="Arial"/>
                  <a:cs typeface="Arial"/>
                </a:rPr>
                <a:t>80s–</a:t>
              </a:r>
              <a:endParaRPr lang="en-US" sz="2000" dirty="0">
                <a:latin typeface="Arial"/>
                <a:cs typeface="Arial"/>
              </a:endParaRPr>
            </a:p>
          </p:txBody>
        </p:sp>
        <p:sp>
          <p:nvSpPr>
            <p:cNvPr id="97287" name="AutoShape 7"/>
            <p:cNvSpPr>
              <a:spLocks noChangeArrowheads="1"/>
            </p:cNvSpPr>
            <p:nvPr/>
          </p:nvSpPr>
          <p:spPr bwMode="auto">
            <a:xfrm>
              <a:off x="8077200" y="4330700"/>
              <a:ext cx="914400" cy="457200"/>
            </a:xfrm>
            <a:prstGeom prst="wedgeRoundRectCallout">
              <a:avLst>
                <a:gd name="adj1" fmla="val -82565"/>
                <a:gd name="adj2" fmla="val -44940"/>
                <a:gd name="adj3" fmla="val 16667"/>
              </a:avLst>
            </a:prstGeom>
            <a:solidFill>
              <a:srgbClr val="00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dirty="0" smtClean="0">
                  <a:latin typeface="Arial"/>
                  <a:cs typeface="Arial"/>
                </a:rPr>
                <a:t>80s–</a:t>
              </a:r>
              <a:endParaRPr lang="en-US" sz="2000" dirty="0">
                <a:latin typeface="Arial"/>
                <a:cs typeface="Arial"/>
              </a:endParaRPr>
            </a:p>
          </p:txBody>
        </p:sp>
        <p:sp>
          <p:nvSpPr>
            <p:cNvPr id="97288" name="AutoShape 8"/>
            <p:cNvSpPr>
              <a:spLocks noChangeArrowheads="1"/>
            </p:cNvSpPr>
            <p:nvPr/>
          </p:nvSpPr>
          <p:spPr bwMode="auto">
            <a:xfrm>
              <a:off x="5410200" y="4787900"/>
              <a:ext cx="858467" cy="457200"/>
            </a:xfrm>
            <a:prstGeom prst="wedgeRoundRectCallout">
              <a:avLst>
                <a:gd name="adj1" fmla="val -111949"/>
                <a:gd name="adj2" fmla="val 25115"/>
                <a:gd name="adj3" fmla="val 16667"/>
              </a:avLst>
            </a:prstGeom>
            <a:solidFill>
              <a:srgbClr val="00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dirty="0" smtClean="0">
                  <a:latin typeface="Arial"/>
                  <a:cs typeface="Arial"/>
                </a:rPr>
                <a:t>90s–</a:t>
              </a:r>
              <a:endParaRPr lang="en-US" sz="2000" dirty="0">
                <a:latin typeface="Arial"/>
                <a:cs typeface="Arial"/>
              </a:endParaRPr>
            </a:p>
          </p:txBody>
        </p:sp>
        <p:sp>
          <p:nvSpPr>
            <p:cNvPr id="97289" name="AutoShape 9"/>
            <p:cNvSpPr>
              <a:spLocks noChangeArrowheads="1"/>
            </p:cNvSpPr>
            <p:nvPr/>
          </p:nvSpPr>
          <p:spPr bwMode="auto">
            <a:xfrm>
              <a:off x="8077200" y="5245100"/>
              <a:ext cx="914400" cy="393700"/>
            </a:xfrm>
            <a:prstGeom prst="wedgeRoundRectCallout">
              <a:avLst>
                <a:gd name="adj1" fmla="val -134723"/>
                <a:gd name="adj2" fmla="val 28803"/>
                <a:gd name="adj3" fmla="val 16667"/>
              </a:avLst>
            </a:prstGeom>
            <a:solidFill>
              <a:srgbClr val="00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dirty="0" smtClean="0">
                  <a:latin typeface="Arial"/>
                  <a:cs typeface="Arial"/>
                </a:rPr>
                <a:t>90s</a:t>
              </a:r>
              <a:r>
                <a:rPr lang="en-US" sz="2000" dirty="0">
                  <a:latin typeface="Arial"/>
                  <a:cs typeface="Arial"/>
                </a:rPr>
                <a:t>–</a:t>
              </a:r>
            </a:p>
          </p:txBody>
        </p:sp>
        <p:sp>
          <p:nvSpPr>
            <p:cNvPr id="97290" name="AutoShape 10"/>
            <p:cNvSpPr>
              <a:spLocks noChangeArrowheads="1"/>
            </p:cNvSpPr>
            <p:nvPr/>
          </p:nvSpPr>
          <p:spPr bwMode="auto">
            <a:xfrm>
              <a:off x="8077200" y="6280150"/>
              <a:ext cx="914400" cy="393700"/>
            </a:xfrm>
            <a:prstGeom prst="wedgeRoundRectCallout">
              <a:avLst>
                <a:gd name="adj1" fmla="val -74045"/>
                <a:gd name="adj2" fmla="val -48905"/>
                <a:gd name="adj3" fmla="val 16667"/>
              </a:avLst>
            </a:prstGeom>
            <a:solidFill>
              <a:srgbClr val="00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dirty="0" smtClean="0">
                  <a:latin typeface="Arial"/>
                  <a:cs typeface="Arial"/>
                </a:rPr>
                <a:t>90s–</a:t>
              </a:r>
              <a:endParaRPr lang="en-US" sz="2000" dirty="0">
                <a:latin typeface="Arial"/>
                <a:cs typeface="Arial"/>
              </a:endParaRPr>
            </a:p>
          </p:txBody>
        </p:sp>
        <p:sp>
          <p:nvSpPr>
            <p:cNvPr id="97291" name="AutoShape 11"/>
            <p:cNvSpPr>
              <a:spLocks noChangeArrowheads="1"/>
            </p:cNvSpPr>
            <p:nvPr/>
          </p:nvSpPr>
          <p:spPr bwMode="auto">
            <a:xfrm>
              <a:off x="6040066" y="6280150"/>
              <a:ext cx="914400" cy="393700"/>
            </a:xfrm>
            <a:prstGeom prst="wedgeRoundRectCallout">
              <a:avLst>
                <a:gd name="adj1" fmla="val -109722"/>
                <a:gd name="adj2" fmla="val 21189"/>
                <a:gd name="adj3" fmla="val 16667"/>
              </a:avLst>
            </a:prstGeom>
            <a:solidFill>
              <a:srgbClr val="00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dirty="0" smtClean="0">
                  <a:latin typeface="Arial"/>
                  <a:cs typeface="Arial"/>
                </a:rPr>
                <a:t>00s–</a:t>
              </a:r>
              <a:endParaRPr lang="en-US" sz="2000" dirty="0">
                <a:latin typeface="Arial"/>
                <a:cs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5309</TotalTime>
  <Words>2106</Words>
  <Application>Microsoft Macintosh PowerPoint</Application>
  <PresentationFormat>On-screen Show (4:3)</PresentationFormat>
  <Paragraphs>295</Paragraphs>
  <Slides>26</Slides>
  <Notes>11</Notes>
  <HiddenSlides>2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The Role of Machine Learning in NLP</vt:lpstr>
      <vt:lpstr>Lesson 1: Banko and Brill, HLT-01 </vt:lpstr>
      <vt:lpstr>Lesson 2: Och, ACL-02 </vt:lpstr>
      <vt:lpstr>Storage needs </vt:lpstr>
      <vt:lpstr>Lesson 3: Fleischman and Hovy, ACL-03 </vt:lpstr>
      <vt:lpstr>Lesson 4: Chiang et al., HLT-2009</vt:lpstr>
      <vt:lpstr>Four lessons </vt:lpstr>
      <vt:lpstr>So what?</vt:lpstr>
      <vt:lpstr>Performance ceilings</vt:lpstr>
      <vt:lpstr>Why we’re stuck</vt:lpstr>
      <vt:lpstr>The danger of steroids</vt:lpstr>
      <vt:lpstr>What have we learned about NLP?</vt:lpstr>
      <vt:lpstr>A hierarchy of transformations </vt:lpstr>
      <vt:lpstr>More phenomena of semantics</vt:lpstr>
      <vt:lpstr>Slide 15</vt:lpstr>
      <vt:lpstr>So, what to do? </vt:lpstr>
      <vt:lpstr>So you may be happy with this, </vt:lpstr>
      <vt:lpstr>The role of corpus creation  </vt:lpstr>
      <vt:lpstr>Annotation!</vt:lpstr>
      <vt:lpstr>A fruitful cycle </vt:lpstr>
      <vt:lpstr>How can you ML guys help?</vt:lpstr>
      <vt:lpstr>It’s all about features</vt:lpstr>
      <vt:lpstr>What would be really helpful </vt:lpstr>
      <vt:lpstr>Help me…</vt:lpstr>
      <vt:lpstr>Thank you!</vt:lpstr>
      <vt:lpstr>Some readings</vt:lpstr>
    </vt:vector>
  </TitlesOfParts>
  <Company>USC/ISI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the Role of Machine Learning  in NLP</dc:title>
  <dc:creator>Eduard Hovy</dc:creator>
  <cp:lastModifiedBy>Eduard Hovy</cp:lastModifiedBy>
  <cp:revision>19</cp:revision>
  <dcterms:created xsi:type="dcterms:W3CDTF">2011-06-27T20:51:20Z</dcterms:created>
  <dcterms:modified xsi:type="dcterms:W3CDTF">2011-06-30T18:30:29Z</dcterms:modified>
</cp:coreProperties>
</file>