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80" r:id="rId3"/>
    <p:sldId id="282" r:id="rId4"/>
    <p:sldId id="283" r:id="rId5"/>
    <p:sldId id="281" r:id="rId6"/>
    <p:sldId id="260" r:id="rId7"/>
    <p:sldId id="278" r:id="rId8"/>
    <p:sldId id="285" r:id="rId9"/>
    <p:sldId id="286" r:id="rId10"/>
    <p:sldId id="259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7" r:id="rId21"/>
    <p:sldId id="324" r:id="rId22"/>
    <p:sldId id="308" r:id="rId23"/>
    <p:sldId id="309" r:id="rId24"/>
    <p:sldId id="289" r:id="rId25"/>
    <p:sldId id="291" r:id="rId26"/>
    <p:sldId id="288" r:id="rId27"/>
    <p:sldId id="310" r:id="rId28"/>
    <p:sldId id="311" r:id="rId29"/>
    <p:sldId id="312" r:id="rId30"/>
    <p:sldId id="313" r:id="rId31"/>
    <p:sldId id="290" r:id="rId32"/>
    <p:sldId id="314" r:id="rId33"/>
    <p:sldId id="319" r:id="rId34"/>
    <p:sldId id="320" r:id="rId35"/>
    <p:sldId id="315" r:id="rId36"/>
    <p:sldId id="316" r:id="rId37"/>
    <p:sldId id="271" r:id="rId38"/>
    <p:sldId id="317" r:id="rId39"/>
    <p:sldId id="321" r:id="rId40"/>
    <p:sldId id="322" r:id="rId41"/>
    <p:sldId id="323" r:id="rId42"/>
    <p:sldId id="326" r:id="rId43"/>
    <p:sldId id="277" r:id="rId44"/>
    <p:sldId id="325" r:id="rId45"/>
    <p:sldId id="274" r:id="rId46"/>
    <p:sldId id="318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FFE265"/>
    <a:srgbClr val="FFFFCC"/>
    <a:srgbClr val="DDD9C3"/>
    <a:srgbClr val="4F81BD"/>
    <a:srgbClr val="0000FF"/>
    <a:srgbClr val="2225B0"/>
    <a:srgbClr val="FFCC00"/>
    <a:srgbClr val="FE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13" autoAdjust="0"/>
  </p:normalViewPr>
  <p:slideViewPr>
    <p:cSldViewPr snapToGrid="0">
      <p:cViewPr>
        <p:scale>
          <a:sx n="75" d="100"/>
          <a:sy n="75" d="100"/>
        </p:scale>
        <p:origin x="-2652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60747DB-5F28-44CB-AFFF-A453ABCEAFDD}" type="presOf" srcId="{E77ECD08-A585-4B8D-AADF-698B593B5C3E}" destId="{E94DEAF6-0AC9-4D04-9597-DC14ACE9A1F4}" srcOrd="0" destOrd="0" presId="urn:microsoft.com/office/officeart/2005/8/layout/process1"/>
    <dgm:cxn modelId="{8B768A38-A5C0-4E09-9CB2-B41CE570C61A}" type="presOf" srcId="{A17BF4DD-97B1-4403-ACA8-E2A23264306B}" destId="{FA8D76FC-5233-4D6B-857C-C9552A9E67F1}" srcOrd="0" destOrd="0" presId="urn:microsoft.com/office/officeart/2005/8/layout/process1"/>
    <dgm:cxn modelId="{03A8DDB0-B9DE-4559-B742-A2FF65A3F29C}" type="presOf" srcId="{2F28DC3D-3E27-4B33-B327-D947BB86C121}" destId="{DBD0AF90-665B-4C2F-B048-C5355C6986C3}" srcOrd="0" destOrd="0" presId="urn:microsoft.com/office/officeart/2005/8/layout/process1"/>
    <dgm:cxn modelId="{A3001285-E990-4312-8D8F-10A8CEDDDDAF}" type="presOf" srcId="{20A7EC8D-8553-48E7-953B-89D9698DB029}" destId="{5A32B082-C33A-48DE-9473-4A0564CA6434}" srcOrd="0" destOrd="0" presId="urn:microsoft.com/office/officeart/2005/8/layout/process1"/>
    <dgm:cxn modelId="{35EDA774-1B82-4D2F-935E-69A8BE5E5F51}" type="presOf" srcId="{20A7EC8D-8553-48E7-953B-89D9698DB029}" destId="{24197471-B81C-4204-ABDB-31F804403095}" srcOrd="1" destOrd="0" presId="urn:microsoft.com/office/officeart/2005/8/layout/process1"/>
    <dgm:cxn modelId="{888D4070-C030-42D2-954C-88DDCE36E357}" type="presOf" srcId="{5AE90110-05E5-42B1-B7B5-CCD46F9C5FF6}" destId="{8E16EB12-BEBE-4314-811E-6657CF283F69}" srcOrd="0" destOrd="0" presId="urn:microsoft.com/office/officeart/2005/8/layout/process1"/>
    <dgm:cxn modelId="{A9F2DEF8-BCE9-492B-94B8-EA73185238D2}" type="presOf" srcId="{7D45D93A-054D-406B-B450-597D8BABC7B7}" destId="{629F8403-10D9-45C4-9680-4348CFB81335}" srcOrd="0" destOrd="0" presId="urn:microsoft.com/office/officeart/2005/8/layout/process1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B1A941DE-4D7A-4015-8056-CC9492666B47}" type="presOf" srcId="{5A72541F-4FFC-4A00-BF3A-EAF52539B4DA}" destId="{16AC5EEC-8840-48F3-B9CB-CCE1C5DFC6AA}" srcOrd="0" destOrd="0" presId="urn:microsoft.com/office/officeart/2005/8/layout/process1"/>
    <dgm:cxn modelId="{CFF95BB1-687D-444C-9B64-78CEE079D86A}" type="presOf" srcId="{2F28DC3D-3E27-4B33-B327-D947BB86C121}" destId="{511B53F4-3602-41E1-9FF0-B65BE56D830E}" srcOrd="1" destOrd="0" presId="urn:microsoft.com/office/officeart/2005/8/layout/process1"/>
    <dgm:cxn modelId="{B08CDAB6-7C26-44C3-8DC6-8977663ADE33}" type="presOf" srcId="{04827382-17E6-4DF4-B973-B7B55BC8267E}" destId="{C9C937DB-12C1-42E4-97DE-604401F6F9F8}" srcOrd="1" destOrd="0" presId="urn:microsoft.com/office/officeart/2005/8/layout/process1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E71539E9-C828-45FD-A94C-6D32597D72A0}" type="presOf" srcId="{04827382-17E6-4DF4-B973-B7B55BC8267E}" destId="{257C6BFF-7DE6-430B-A969-30DAB466BDF0}" srcOrd="0" destOrd="0" presId="urn:microsoft.com/office/officeart/2005/8/layout/process1"/>
    <dgm:cxn modelId="{9ED24ED3-54FD-4C82-A78D-C5B34DC5BB0C}" type="presParOf" srcId="{629F8403-10D9-45C4-9680-4348CFB81335}" destId="{FA8D76FC-5233-4D6B-857C-C9552A9E67F1}" srcOrd="0" destOrd="0" presId="urn:microsoft.com/office/officeart/2005/8/layout/process1"/>
    <dgm:cxn modelId="{1CF3F791-A014-46E0-8DAB-6C8351FE4627}" type="presParOf" srcId="{629F8403-10D9-45C4-9680-4348CFB81335}" destId="{5A32B082-C33A-48DE-9473-4A0564CA6434}" srcOrd="1" destOrd="0" presId="urn:microsoft.com/office/officeart/2005/8/layout/process1"/>
    <dgm:cxn modelId="{4762AB63-3E46-45E0-8056-E515A619C0A2}" type="presParOf" srcId="{5A32B082-C33A-48DE-9473-4A0564CA6434}" destId="{24197471-B81C-4204-ABDB-31F804403095}" srcOrd="0" destOrd="0" presId="urn:microsoft.com/office/officeart/2005/8/layout/process1"/>
    <dgm:cxn modelId="{15783E14-57DE-490B-BA96-BD134389480F}" type="presParOf" srcId="{629F8403-10D9-45C4-9680-4348CFB81335}" destId="{E94DEAF6-0AC9-4D04-9597-DC14ACE9A1F4}" srcOrd="2" destOrd="0" presId="urn:microsoft.com/office/officeart/2005/8/layout/process1"/>
    <dgm:cxn modelId="{77FAB641-66C7-4973-A5FE-96B4243ECE45}" type="presParOf" srcId="{629F8403-10D9-45C4-9680-4348CFB81335}" destId="{257C6BFF-7DE6-430B-A969-30DAB466BDF0}" srcOrd="3" destOrd="0" presId="urn:microsoft.com/office/officeart/2005/8/layout/process1"/>
    <dgm:cxn modelId="{65C65819-8328-441A-AA2A-7DAC636D8E29}" type="presParOf" srcId="{257C6BFF-7DE6-430B-A969-30DAB466BDF0}" destId="{C9C937DB-12C1-42E4-97DE-604401F6F9F8}" srcOrd="0" destOrd="0" presId="urn:microsoft.com/office/officeart/2005/8/layout/process1"/>
    <dgm:cxn modelId="{6D11E75B-1E55-4E5D-BB53-2DBD2DAE6D2D}" type="presParOf" srcId="{629F8403-10D9-45C4-9680-4348CFB81335}" destId="{16AC5EEC-8840-48F3-B9CB-CCE1C5DFC6AA}" srcOrd="4" destOrd="0" presId="urn:microsoft.com/office/officeart/2005/8/layout/process1"/>
    <dgm:cxn modelId="{F69DE2E8-1404-4B8B-8052-6331CBDCC860}" type="presParOf" srcId="{629F8403-10D9-45C4-9680-4348CFB81335}" destId="{DBD0AF90-665B-4C2F-B048-C5355C6986C3}" srcOrd="5" destOrd="0" presId="urn:microsoft.com/office/officeart/2005/8/layout/process1"/>
    <dgm:cxn modelId="{6E8FF9E4-1CEC-49AF-9959-AF855FE81122}" type="presParOf" srcId="{DBD0AF90-665B-4C2F-B048-C5355C6986C3}" destId="{511B53F4-3602-41E1-9FF0-B65BE56D830E}" srcOrd="0" destOrd="0" presId="urn:microsoft.com/office/officeart/2005/8/layout/process1"/>
    <dgm:cxn modelId="{F98B6783-38CD-41A5-9888-60C8CE1591BA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898BB3A-1904-43B8-908B-2577C743CE49}" type="presOf" srcId="{2F28DC3D-3E27-4B33-B327-D947BB86C121}" destId="{DBD0AF90-665B-4C2F-B048-C5355C6986C3}" srcOrd="0" destOrd="0" presId="urn:microsoft.com/office/officeart/2005/8/layout/process1"/>
    <dgm:cxn modelId="{D2A0A7D3-2C73-4221-89FA-BAE8184E6658}" type="presOf" srcId="{04827382-17E6-4DF4-B973-B7B55BC8267E}" destId="{257C6BFF-7DE6-430B-A969-30DAB466BDF0}" srcOrd="0" destOrd="0" presId="urn:microsoft.com/office/officeart/2005/8/layout/process1"/>
    <dgm:cxn modelId="{4F06B703-F906-4EA9-99F8-25F10EAF1D41}" type="presOf" srcId="{2F28DC3D-3E27-4B33-B327-D947BB86C121}" destId="{511B53F4-3602-41E1-9FF0-B65BE56D830E}" srcOrd="1" destOrd="0" presId="urn:microsoft.com/office/officeart/2005/8/layout/process1"/>
    <dgm:cxn modelId="{CFB8198B-AEB8-41DB-AB3A-00527A4973AB}" type="presOf" srcId="{5A72541F-4FFC-4A00-BF3A-EAF52539B4DA}" destId="{16AC5EEC-8840-48F3-B9CB-CCE1C5DFC6AA}" srcOrd="0" destOrd="0" presId="urn:microsoft.com/office/officeart/2005/8/layout/process1"/>
    <dgm:cxn modelId="{B92A3797-E848-44F9-9951-10F2A1EC63FD}" type="presOf" srcId="{20A7EC8D-8553-48E7-953B-89D9698DB029}" destId="{5A32B082-C33A-48DE-9473-4A0564CA6434}" srcOrd="0" destOrd="0" presId="urn:microsoft.com/office/officeart/2005/8/layout/process1"/>
    <dgm:cxn modelId="{89C3FF32-0956-4E14-B078-FF1B5E767EB8}" type="presOf" srcId="{A17BF4DD-97B1-4403-ACA8-E2A23264306B}" destId="{FA8D76FC-5233-4D6B-857C-C9552A9E67F1}" srcOrd="0" destOrd="0" presId="urn:microsoft.com/office/officeart/2005/8/layout/process1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9ACB633B-F0A8-4EA3-8D48-D8267563C50D}" type="presOf" srcId="{20A7EC8D-8553-48E7-953B-89D9698DB029}" destId="{24197471-B81C-4204-ABDB-31F804403095}" srcOrd="1" destOrd="0" presId="urn:microsoft.com/office/officeart/2005/8/layout/process1"/>
    <dgm:cxn modelId="{7C41CF3F-15D0-443C-8833-D0446D61C67B}" type="presOf" srcId="{7D45D93A-054D-406B-B450-597D8BABC7B7}" destId="{629F8403-10D9-45C4-9680-4348CFB81335}" srcOrd="0" destOrd="0" presId="urn:microsoft.com/office/officeart/2005/8/layout/process1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0D6D600A-8F1F-43FF-959E-4EC9F19148B8}" type="presOf" srcId="{5AE90110-05E5-42B1-B7B5-CCD46F9C5FF6}" destId="{8E16EB12-BEBE-4314-811E-6657CF283F69}" srcOrd="0" destOrd="0" presId="urn:microsoft.com/office/officeart/2005/8/layout/process1"/>
    <dgm:cxn modelId="{E95D189E-7896-4725-8454-7CAC08E4BFEC}" type="presOf" srcId="{04827382-17E6-4DF4-B973-B7B55BC8267E}" destId="{C9C937DB-12C1-42E4-97DE-604401F6F9F8}" srcOrd="1" destOrd="0" presId="urn:microsoft.com/office/officeart/2005/8/layout/process1"/>
    <dgm:cxn modelId="{27B21E98-864C-4F8E-BF28-F4442BF7E262}" type="presOf" srcId="{E77ECD08-A585-4B8D-AADF-698B593B5C3E}" destId="{E94DEAF6-0AC9-4D04-9597-DC14ACE9A1F4}" srcOrd="0" destOrd="0" presId="urn:microsoft.com/office/officeart/2005/8/layout/process1"/>
    <dgm:cxn modelId="{DDF925A5-FD4B-4CA2-BE43-C9875AC46743}" type="presParOf" srcId="{629F8403-10D9-45C4-9680-4348CFB81335}" destId="{FA8D76FC-5233-4D6B-857C-C9552A9E67F1}" srcOrd="0" destOrd="0" presId="urn:microsoft.com/office/officeart/2005/8/layout/process1"/>
    <dgm:cxn modelId="{B88B4193-8891-433D-9A06-4610A79E81CB}" type="presParOf" srcId="{629F8403-10D9-45C4-9680-4348CFB81335}" destId="{5A32B082-C33A-48DE-9473-4A0564CA6434}" srcOrd="1" destOrd="0" presId="urn:microsoft.com/office/officeart/2005/8/layout/process1"/>
    <dgm:cxn modelId="{AC1AEC2F-4986-4501-9FA3-04F222642E7D}" type="presParOf" srcId="{5A32B082-C33A-48DE-9473-4A0564CA6434}" destId="{24197471-B81C-4204-ABDB-31F804403095}" srcOrd="0" destOrd="0" presId="urn:microsoft.com/office/officeart/2005/8/layout/process1"/>
    <dgm:cxn modelId="{7960338A-66BA-4099-AB02-026F037A011B}" type="presParOf" srcId="{629F8403-10D9-45C4-9680-4348CFB81335}" destId="{E94DEAF6-0AC9-4D04-9597-DC14ACE9A1F4}" srcOrd="2" destOrd="0" presId="urn:microsoft.com/office/officeart/2005/8/layout/process1"/>
    <dgm:cxn modelId="{C3E227A7-130C-4C9B-8779-0382DBDCD33F}" type="presParOf" srcId="{629F8403-10D9-45C4-9680-4348CFB81335}" destId="{257C6BFF-7DE6-430B-A969-30DAB466BDF0}" srcOrd="3" destOrd="0" presId="urn:microsoft.com/office/officeart/2005/8/layout/process1"/>
    <dgm:cxn modelId="{861BBEE8-F7C6-4DCE-B46C-5996A2E9BF10}" type="presParOf" srcId="{257C6BFF-7DE6-430B-A969-30DAB466BDF0}" destId="{C9C937DB-12C1-42E4-97DE-604401F6F9F8}" srcOrd="0" destOrd="0" presId="urn:microsoft.com/office/officeart/2005/8/layout/process1"/>
    <dgm:cxn modelId="{CC55E88F-9205-4185-85C0-635561A06F27}" type="presParOf" srcId="{629F8403-10D9-45C4-9680-4348CFB81335}" destId="{16AC5EEC-8840-48F3-B9CB-CCE1C5DFC6AA}" srcOrd="4" destOrd="0" presId="urn:microsoft.com/office/officeart/2005/8/layout/process1"/>
    <dgm:cxn modelId="{844D36AD-B204-4EC2-99DB-AB91F70B4C51}" type="presParOf" srcId="{629F8403-10D9-45C4-9680-4348CFB81335}" destId="{DBD0AF90-665B-4C2F-B048-C5355C6986C3}" srcOrd="5" destOrd="0" presId="urn:microsoft.com/office/officeart/2005/8/layout/process1"/>
    <dgm:cxn modelId="{66B9E2B8-8AB5-4521-A17E-DD7A9E0FD96A}" type="presParOf" srcId="{DBD0AF90-665B-4C2F-B048-C5355C6986C3}" destId="{511B53F4-3602-41E1-9FF0-B65BE56D830E}" srcOrd="0" destOrd="0" presId="urn:microsoft.com/office/officeart/2005/8/layout/process1"/>
    <dgm:cxn modelId="{7EFCEF87-7075-4D31-964A-55C16CC6EFA8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2E1C620-CB33-44B9-A86B-EE1C5CF155AC}" type="presOf" srcId="{E77ECD08-A585-4B8D-AADF-698B593B5C3E}" destId="{E94DEAF6-0AC9-4D04-9597-DC14ACE9A1F4}" srcOrd="0" destOrd="0" presId="urn:microsoft.com/office/officeart/2005/8/layout/process1"/>
    <dgm:cxn modelId="{71ECA370-3D99-49B2-9C81-BF030FD2E1F0}" type="presOf" srcId="{04827382-17E6-4DF4-B973-B7B55BC8267E}" destId="{C9C937DB-12C1-42E4-97DE-604401F6F9F8}" srcOrd="1" destOrd="0" presId="urn:microsoft.com/office/officeart/2005/8/layout/process1"/>
    <dgm:cxn modelId="{50908D98-EF9B-4FB4-9D7C-863B9040B81A}" type="presOf" srcId="{04827382-17E6-4DF4-B973-B7B55BC8267E}" destId="{257C6BFF-7DE6-430B-A969-30DAB466BDF0}" srcOrd="0" destOrd="0" presId="urn:microsoft.com/office/officeart/2005/8/layout/process1"/>
    <dgm:cxn modelId="{085DCA7B-267F-4043-AB0D-C5495FE98185}" type="presOf" srcId="{20A7EC8D-8553-48E7-953B-89D9698DB029}" destId="{24197471-B81C-4204-ABDB-31F804403095}" srcOrd="1" destOrd="0" presId="urn:microsoft.com/office/officeart/2005/8/layout/process1"/>
    <dgm:cxn modelId="{AFED6493-099B-4CF6-AC6D-94CC8B8137B9}" type="presOf" srcId="{5AE90110-05E5-42B1-B7B5-CCD46F9C5FF6}" destId="{8E16EB12-BEBE-4314-811E-6657CF283F69}" srcOrd="0" destOrd="0" presId="urn:microsoft.com/office/officeart/2005/8/layout/process1"/>
    <dgm:cxn modelId="{30912C57-45FA-47E1-AE7C-811E3BBCD0AB}" type="presOf" srcId="{5A72541F-4FFC-4A00-BF3A-EAF52539B4DA}" destId="{16AC5EEC-8840-48F3-B9CB-CCE1C5DFC6AA}" srcOrd="0" destOrd="0" presId="urn:microsoft.com/office/officeart/2005/8/layout/process1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B96FAE22-39C3-404A-9A81-A4FFE85DA45F}" type="presOf" srcId="{7D45D93A-054D-406B-B450-597D8BABC7B7}" destId="{629F8403-10D9-45C4-9680-4348CFB81335}" srcOrd="0" destOrd="0" presId="urn:microsoft.com/office/officeart/2005/8/layout/process1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5E95AEC4-A2F6-4AA1-896D-15D0E84EF518}" type="presOf" srcId="{20A7EC8D-8553-48E7-953B-89D9698DB029}" destId="{5A32B082-C33A-48DE-9473-4A0564CA6434}" srcOrd="0" destOrd="0" presId="urn:microsoft.com/office/officeart/2005/8/layout/process1"/>
    <dgm:cxn modelId="{8CEB8D33-8C9C-4CE3-ABFC-B3657D986AC1}" type="presOf" srcId="{2F28DC3D-3E27-4B33-B327-D947BB86C121}" destId="{DBD0AF90-665B-4C2F-B048-C5355C6986C3}" srcOrd="0" destOrd="0" presId="urn:microsoft.com/office/officeart/2005/8/layout/process1"/>
    <dgm:cxn modelId="{F6E29746-A4FF-47B5-AFA3-F84BE9798B00}" type="presOf" srcId="{A17BF4DD-97B1-4403-ACA8-E2A23264306B}" destId="{FA8D76FC-5233-4D6B-857C-C9552A9E67F1}" srcOrd="0" destOrd="0" presId="urn:microsoft.com/office/officeart/2005/8/layout/process1"/>
    <dgm:cxn modelId="{9946FD89-E0EE-4BCF-B46D-D83CF8C55C4B}" type="presOf" srcId="{2F28DC3D-3E27-4B33-B327-D947BB86C121}" destId="{511B53F4-3602-41E1-9FF0-B65BE56D830E}" srcOrd="1" destOrd="0" presId="urn:microsoft.com/office/officeart/2005/8/layout/process1"/>
    <dgm:cxn modelId="{2D89D23A-0DB7-4A9E-B52C-FCA41F5AAF2D}" type="presParOf" srcId="{629F8403-10D9-45C4-9680-4348CFB81335}" destId="{FA8D76FC-5233-4D6B-857C-C9552A9E67F1}" srcOrd="0" destOrd="0" presId="urn:microsoft.com/office/officeart/2005/8/layout/process1"/>
    <dgm:cxn modelId="{4B6A6FD9-3BEC-4436-9E6A-FD51F6DF889B}" type="presParOf" srcId="{629F8403-10D9-45C4-9680-4348CFB81335}" destId="{5A32B082-C33A-48DE-9473-4A0564CA6434}" srcOrd="1" destOrd="0" presId="urn:microsoft.com/office/officeart/2005/8/layout/process1"/>
    <dgm:cxn modelId="{70EB5811-377A-4591-9591-B3D892765944}" type="presParOf" srcId="{5A32B082-C33A-48DE-9473-4A0564CA6434}" destId="{24197471-B81C-4204-ABDB-31F804403095}" srcOrd="0" destOrd="0" presId="urn:microsoft.com/office/officeart/2005/8/layout/process1"/>
    <dgm:cxn modelId="{AEEBB91A-AA13-4FC4-9847-3D54F82CEC75}" type="presParOf" srcId="{629F8403-10D9-45C4-9680-4348CFB81335}" destId="{E94DEAF6-0AC9-4D04-9597-DC14ACE9A1F4}" srcOrd="2" destOrd="0" presId="urn:microsoft.com/office/officeart/2005/8/layout/process1"/>
    <dgm:cxn modelId="{04406A18-80E0-4649-9734-F1A226AB1CA7}" type="presParOf" srcId="{629F8403-10D9-45C4-9680-4348CFB81335}" destId="{257C6BFF-7DE6-430B-A969-30DAB466BDF0}" srcOrd="3" destOrd="0" presId="urn:microsoft.com/office/officeart/2005/8/layout/process1"/>
    <dgm:cxn modelId="{F7C497DF-10F3-4131-BDB5-B883F563DC6C}" type="presParOf" srcId="{257C6BFF-7DE6-430B-A969-30DAB466BDF0}" destId="{C9C937DB-12C1-42E4-97DE-604401F6F9F8}" srcOrd="0" destOrd="0" presId="urn:microsoft.com/office/officeart/2005/8/layout/process1"/>
    <dgm:cxn modelId="{3935AC46-6078-487D-968D-BC36DD9706F8}" type="presParOf" srcId="{629F8403-10D9-45C4-9680-4348CFB81335}" destId="{16AC5EEC-8840-48F3-B9CB-CCE1C5DFC6AA}" srcOrd="4" destOrd="0" presId="urn:microsoft.com/office/officeart/2005/8/layout/process1"/>
    <dgm:cxn modelId="{6BEBC1D3-FF6D-4F12-8395-45B7C2E9279C}" type="presParOf" srcId="{629F8403-10D9-45C4-9680-4348CFB81335}" destId="{DBD0AF90-665B-4C2F-B048-C5355C6986C3}" srcOrd="5" destOrd="0" presId="urn:microsoft.com/office/officeart/2005/8/layout/process1"/>
    <dgm:cxn modelId="{2328A096-3496-43F2-BA53-90725B2759EA}" type="presParOf" srcId="{DBD0AF90-665B-4C2F-B048-C5355C6986C3}" destId="{511B53F4-3602-41E1-9FF0-B65BE56D830E}" srcOrd="0" destOrd="0" presId="urn:microsoft.com/office/officeart/2005/8/layout/process1"/>
    <dgm:cxn modelId="{54A3BD3A-F345-43E1-976A-A4F82168149B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D666291-5A2A-480C-86D2-3F9DB13C70DA}" type="presOf" srcId="{5AE90110-05E5-42B1-B7B5-CCD46F9C5FF6}" destId="{8E16EB12-BEBE-4314-811E-6657CF283F69}" srcOrd="0" destOrd="0" presId="urn:microsoft.com/office/officeart/2005/8/layout/process1"/>
    <dgm:cxn modelId="{B093B1E9-6D6D-40FB-8B85-6E17D28D8E7E}" type="presOf" srcId="{2F28DC3D-3E27-4B33-B327-D947BB86C121}" destId="{511B53F4-3602-41E1-9FF0-B65BE56D830E}" srcOrd="1" destOrd="0" presId="urn:microsoft.com/office/officeart/2005/8/layout/process1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11C207C9-220B-4909-ACC0-F48CCDE6C41C}" type="presOf" srcId="{5A72541F-4FFC-4A00-BF3A-EAF52539B4DA}" destId="{16AC5EEC-8840-48F3-B9CB-CCE1C5DFC6AA}" srcOrd="0" destOrd="0" presId="urn:microsoft.com/office/officeart/2005/8/layout/process1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799F43AB-ACC2-4D33-9A63-58279353F6E5}" type="presOf" srcId="{04827382-17E6-4DF4-B973-B7B55BC8267E}" destId="{257C6BFF-7DE6-430B-A969-30DAB466BDF0}" srcOrd="0" destOrd="0" presId="urn:microsoft.com/office/officeart/2005/8/layout/process1"/>
    <dgm:cxn modelId="{74BD3324-A865-4563-9DB8-6F793A10BDF3}" type="presOf" srcId="{20A7EC8D-8553-48E7-953B-89D9698DB029}" destId="{5A32B082-C33A-48DE-9473-4A0564CA6434}" srcOrd="0" destOrd="0" presId="urn:microsoft.com/office/officeart/2005/8/layout/process1"/>
    <dgm:cxn modelId="{F0A5A681-730A-48F6-A542-26C07D03BDB6}" type="presOf" srcId="{04827382-17E6-4DF4-B973-B7B55BC8267E}" destId="{C9C937DB-12C1-42E4-97DE-604401F6F9F8}" srcOrd="1" destOrd="0" presId="urn:microsoft.com/office/officeart/2005/8/layout/process1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4BD9ED8F-6804-474F-B037-5DA8C4C44408}" type="presOf" srcId="{20A7EC8D-8553-48E7-953B-89D9698DB029}" destId="{24197471-B81C-4204-ABDB-31F804403095}" srcOrd="1" destOrd="0" presId="urn:microsoft.com/office/officeart/2005/8/layout/process1"/>
    <dgm:cxn modelId="{CC394606-BE4A-4D90-A4AC-49914F872608}" type="presOf" srcId="{2F28DC3D-3E27-4B33-B327-D947BB86C121}" destId="{DBD0AF90-665B-4C2F-B048-C5355C6986C3}" srcOrd="0" destOrd="0" presId="urn:microsoft.com/office/officeart/2005/8/layout/process1"/>
    <dgm:cxn modelId="{982FC575-0028-4820-81C5-779273F9599F}" type="presOf" srcId="{7D45D93A-054D-406B-B450-597D8BABC7B7}" destId="{629F8403-10D9-45C4-9680-4348CFB81335}" srcOrd="0" destOrd="0" presId="urn:microsoft.com/office/officeart/2005/8/layout/process1"/>
    <dgm:cxn modelId="{BE432041-254E-44B1-94DD-7AA3314E1B4A}" type="presOf" srcId="{A17BF4DD-97B1-4403-ACA8-E2A23264306B}" destId="{FA8D76FC-5233-4D6B-857C-C9552A9E67F1}" srcOrd="0" destOrd="0" presId="urn:microsoft.com/office/officeart/2005/8/layout/process1"/>
    <dgm:cxn modelId="{017DE293-8BBE-4B50-B904-99CCDB4A6022}" type="presOf" srcId="{E77ECD08-A585-4B8D-AADF-698B593B5C3E}" destId="{E94DEAF6-0AC9-4D04-9597-DC14ACE9A1F4}" srcOrd="0" destOrd="0" presId="urn:microsoft.com/office/officeart/2005/8/layout/process1"/>
    <dgm:cxn modelId="{E18FA4C8-EF09-4E76-84C9-890D374EAA39}" type="presParOf" srcId="{629F8403-10D9-45C4-9680-4348CFB81335}" destId="{FA8D76FC-5233-4D6B-857C-C9552A9E67F1}" srcOrd="0" destOrd="0" presId="urn:microsoft.com/office/officeart/2005/8/layout/process1"/>
    <dgm:cxn modelId="{AA65E767-A7CE-479A-AAE6-4B40C57A8472}" type="presParOf" srcId="{629F8403-10D9-45C4-9680-4348CFB81335}" destId="{5A32B082-C33A-48DE-9473-4A0564CA6434}" srcOrd="1" destOrd="0" presId="urn:microsoft.com/office/officeart/2005/8/layout/process1"/>
    <dgm:cxn modelId="{E1BC84BC-3BF2-4402-9191-4A4F0114F022}" type="presParOf" srcId="{5A32B082-C33A-48DE-9473-4A0564CA6434}" destId="{24197471-B81C-4204-ABDB-31F804403095}" srcOrd="0" destOrd="0" presId="urn:microsoft.com/office/officeart/2005/8/layout/process1"/>
    <dgm:cxn modelId="{2B92A537-2928-465B-BCE9-3534112CA1E7}" type="presParOf" srcId="{629F8403-10D9-45C4-9680-4348CFB81335}" destId="{E94DEAF6-0AC9-4D04-9597-DC14ACE9A1F4}" srcOrd="2" destOrd="0" presId="urn:microsoft.com/office/officeart/2005/8/layout/process1"/>
    <dgm:cxn modelId="{0EB3DF5C-4E28-4AD3-9E1A-8602CF77368E}" type="presParOf" srcId="{629F8403-10D9-45C4-9680-4348CFB81335}" destId="{257C6BFF-7DE6-430B-A969-30DAB466BDF0}" srcOrd="3" destOrd="0" presId="urn:microsoft.com/office/officeart/2005/8/layout/process1"/>
    <dgm:cxn modelId="{EE85D9D9-B8FD-41C1-8676-1B9B36B002AC}" type="presParOf" srcId="{257C6BFF-7DE6-430B-A969-30DAB466BDF0}" destId="{C9C937DB-12C1-42E4-97DE-604401F6F9F8}" srcOrd="0" destOrd="0" presId="urn:microsoft.com/office/officeart/2005/8/layout/process1"/>
    <dgm:cxn modelId="{CCA0E290-354B-40EE-A5E6-72BC98E2788B}" type="presParOf" srcId="{629F8403-10D9-45C4-9680-4348CFB81335}" destId="{16AC5EEC-8840-48F3-B9CB-CCE1C5DFC6AA}" srcOrd="4" destOrd="0" presId="urn:microsoft.com/office/officeart/2005/8/layout/process1"/>
    <dgm:cxn modelId="{068FC339-8E9A-4FD1-9378-10F85A941F4C}" type="presParOf" srcId="{629F8403-10D9-45C4-9680-4348CFB81335}" destId="{DBD0AF90-665B-4C2F-B048-C5355C6986C3}" srcOrd="5" destOrd="0" presId="urn:microsoft.com/office/officeart/2005/8/layout/process1"/>
    <dgm:cxn modelId="{79676041-1CBD-49A8-8DEC-7D65130E2318}" type="presParOf" srcId="{DBD0AF90-665B-4C2F-B048-C5355C6986C3}" destId="{511B53F4-3602-41E1-9FF0-B65BE56D830E}" srcOrd="0" destOrd="0" presId="urn:microsoft.com/office/officeart/2005/8/layout/process1"/>
    <dgm:cxn modelId="{6C0F9265-9C4C-4C9C-9B20-9F5ADCBF6AFF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B4709A-772F-49BA-987F-BB5C364A92A9}" type="presOf" srcId="{04827382-17E6-4DF4-B973-B7B55BC8267E}" destId="{C9C937DB-12C1-42E4-97DE-604401F6F9F8}" srcOrd="1" destOrd="0" presId="urn:microsoft.com/office/officeart/2005/8/layout/process1"/>
    <dgm:cxn modelId="{55D1B315-CAA3-425B-8044-9A8DDA8E00D2}" type="presOf" srcId="{04827382-17E6-4DF4-B973-B7B55BC8267E}" destId="{257C6BFF-7DE6-430B-A969-30DAB466BDF0}" srcOrd="0" destOrd="0" presId="urn:microsoft.com/office/officeart/2005/8/layout/process1"/>
    <dgm:cxn modelId="{39FBFCFF-FFE7-465F-9999-BAB533B54F1B}" type="presOf" srcId="{20A7EC8D-8553-48E7-953B-89D9698DB029}" destId="{5A32B082-C33A-48DE-9473-4A0564CA6434}" srcOrd="0" destOrd="0" presId="urn:microsoft.com/office/officeart/2005/8/layout/process1"/>
    <dgm:cxn modelId="{A663C30F-3F35-47DC-8847-F050FB30ECA6}" type="presOf" srcId="{7D45D93A-054D-406B-B450-597D8BABC7B7}" destId="{629F8403-10D9-45C4-9680-4348CFB81335}" srcOrd="0" destOrd="0" presId="urn:microsoft.com/office/officeart/2005/8/layout/process1"/>
    <dgm:cxn modelId="{F531CEF1-34EF-4852-A4D1-B6942C0E67C4}" type="presOf" srcId="{2F28DC3D-3E27-4B33-B327-D947BB86C121}" destId="{DBD0AF90-665B-4C2F-B048-C5355C6986C3}" srcOrd="0" destOrd="0" presId="urn:microsoft.com/office/officeart/2005/8/layout/process1"/>
    <dgm:cxn modelId="{824A5773-C001-456B-83E8-7533722949C6}" type="presOf" srcId="{E77ECD08-A585-4B8D-AADF-698B593B5C3E}" destId="{E94DEAF6-0AC9-4D04-9597-DC14ACE9A1F4}" srcOrd="0" destOrd="0" presId="urn:microsoft.com/office/officeart/2005/8/layout/process1"/>
    <dgm:cxn modelId="{863D2934-2BDC-48A1-96E4-15FD66686CCB}" type="presOf" srcId="{2F28DC3D-3E27-4B33-B327-D947BB86C121}" destId="{511B53F4-3602-41E1-9FF0-B65BE56D830E}" srcOrd="1" destOrd="0" presId="urn:microsoft.com/office/officeart/2005/8/layout/process1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6CB94496-AE98-49E4-B9BD-5AE6C4E9DC75}" type="presOf" srcId="{5A72541F-4FFC-4A00-BF3A-EAF52539B4DA}" destId="{16AC5EEC-8840-48F3-B9CB-CCE1C5DFC6AA}" srcOrd="0" destOrd="0" presId="urn:microsoft.com/office/officeart/2005/8/layout/process1"/>
    <dgm:cxn modelId="{AF8D9EF8-F17B-4100-8DEC-CF1CAC2B5B6E}" type="presOf" srcId="{20A7EC8D-8553-48E7-953B-89D9698DB029}" destId="{24197471-B81C-4204-ABDB-31F804403095}" srcOrd="1" destOrd="0" presId="urn:microsoft.com/office/officeart/2005/8/layout/process1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D05E03C3-DFCE-4C4F-8FA9-C8CFD41DF570}" type="presOf" srcId="{A17BF4DD-97B1-4403-ACA8-E2A23264306B}" destId="{FA8D76FC-5233-4D6B-857C-C9552A9E67F1}" srcOrd="0" destOrd="0" presId="urn:microsoft.com/office/officeart/2005/8/layout/process1"/>
    <dgm:cxn modelId="{1A5FD6C9-B28D-43E0-B96C-FB482ABD37CD}" type="presOf" srcId="{5AE90110-05E5-42B1-B7B5-CCD46F9C5FF6}" destId="{8E16EB12-BEBE-4314-811E-6657CF283F69}" srcOrd="0" destOrd="0" presId="urn:microsoft.com/office/officeart/2005/8/layout/process1"/>
    <dgm:cxn modelId="{1051A5B6-6FE7-4B3C-A95E-73F25B72FFB7}" type="presParOf" srcId="{629F8403-10D9-45C4-9680-4348CFB81335}" destId="{FA8D76FC-5233-4D6B-857C-C9552A9E67F1}" srcOrd="0" destOrd="0" presId="urn:microsoft.com/office/officeart/2005/8/layout/process1"/>
    <dgm:cxn modelId="{1968FA73-4809-4A1F-A44A-9454D86DAB65}" type="presParOf" srcId="{629F8403-10D9-45C4-9680-4348CFB81335}" destId="{5A32B082-C33A-48DE-9473-4A0564CA6434}" srcOrd="1" destOrd="0" presId="urn:microsoft.com/office/officeart/2005/8/layout/process1"/>
    <dgm:cxn modelId="{B508101C-193D-4110-910C-A0ABD7C62269}" type="presParOf" srcId="{5A32B082-C33A-48DE-9473-4A0564CA6434}" destId="{24197471-B81C-4204-ABDB-31F804403095}" srcOrd="0" destOrd="0" presId="urn:microsoft.com/office/officeart/2005/8/layout/process1"/>
    <dgm:cxn modelId="{D6D5C233-CC2A-444B-93D8-28C47D6E3CEF}" type="presParOf" srcId="{629F8403-10D9-45C4-9680-4348CFB81335}" destId="{E94DEAF6-0AC9-4D04-9597-DC14ACE9A1F4}" srcOrd="2" destOrd="0" presId="urn:microsoft.com/office/officeart/2005/8/layout/process1"/>
    <dgm:cxn modelId="{CDDB035E-7855-453D-B361-D6C4F6923A62}" type="presParOf" srcId="{629F8403-10D9-45C4-9680-4348CFB81335}" destId="{257C6BFF-7DE6-430B-A969-30DAB466BDF0}" srcOrd="3" destOrd="0" presId="urn:microsoft.com/office/officeart/2005/8/layout/process1"/>
    <dgm:cxn modelId="{8E4F65CA-6447-4742-B0B9-F5491734AB12}" type="presParOf" srcId="{257C6BFF-7DE6-430B-A969-30DAB466BDF0}" destId="{C9C937DB-12C1-42E4-97DE-604401F6F9F8}" srcOrd="0" destOrd="0" presId="urn:microsoft.com/office/officeart/2005/8/layout/process1"/>
    <dgm:cxn modelId="{6DEDCF39-5A63-4D45-940E-3A134553F894}" type="presParOf" srcId="{629F8403-10D9-45C4-9680-4348CFB81335}" destId="{16AC5EEC-8840-48F3-B9CB-CCE1C5DFC6AA}" srcOrd="4" destOrd="0" presId="urn:microsoft.com/office/officeart/2005/8/layout/process1"/>
    <dgm:cxn modelId="{7845A910-9A58-4E10-8311-267E0E9577A2}" type="presParOf" srcId="{629F8403-10D9-45C4-9680-4348CFB81335}" destId="{DBD0AF90-665B-4C2F-B048-C5355C6986C3}" srcOrd="5" destOrd="0" presId="urn:microsoft.com/office/officeart/2005/8/layout/process1"/>
    <dgm:cxn modelId="{152BA5E7-ECE4-4C34-A7A9-311BF371E274}" type="presParOf" srcId="{DBD0AF90-665B-4C2F-B048-C5355C6986C3}" destId="{511B53F4-3602-41E1-9FF0-B65BE56D830E}" srcOrd="0" destOrd="0" presId="urn:microsoft.com/office/officeart/2005/8/layout/process1"/>
    <dgm:cxn modelId="{10A6E959-B8C8-4EDD-9A37-4BE3E3423CC8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45D93A-054D-406B-B450-597D8BABC7B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17BF4DD-97B1-4403-ACA8-E2A23264306B}">
      <dgm:prSet phldrT="[Text]"/>
      <dgm:spPr/>
      <dgm:t>
        <a:bodyPr/>
        <a:lstStyle/>
        <a:p>
          <a:r>
            <a:rPr lang="en-US" dirty="0" smtClean="0"/>
            <a:t>input</a:t>
          </a:r>
          <a:endParaRPr lang="en-GB" dirty="0"/>
        </a:p>
      </dgm:t>
    </dgm:pt>
    <dgm:pt modelId="{160A1154-C87C-4206-B66B-9E3709276D70}" type="parTrans" cxnId="{E5F9E4E1-A111-4BDC-B690-F3E93A1A5C3D}">
      <dgm:prSet/>
      <dgm:spPr/>
      <dgm:t>
        <a:bodyPr/>
        <a:lstStyle/>
        <a:p>
          <a:endParaRPr lang="en-GB"/>
        </a:p>
      </dgm:t>
    </dgm:pt>
    <dgm:pt modelId="{20A7EC8D-8553-48E7-953B-89D9698DB029}" type="sibTrans" cxnId="{E5F9E4E1-A111-4BDC-B690-F3E93A1A5C3D}">
      <dgm:prSet/>
      <dgm:spPr/>
      <dgm:t>
        <a:bodyPr/>
        <a:lstStyle/>
        <a:p>
          <a:endParaRPr lang="en-GB"/>
        </a:p>
      </dgm:t>
    </dgm:pt>
    <dgm:pt modelId="{5AE90110-05E5-42B1-B7B5-CCD46F9C5FF6}">
      <dgm:prSet phldrT="[Text]"/>
      <dgm:spPr/>
      <dgm:t>
        <a:bodyPr/>
        <a:lstStyle/>
        <a:p>
          <a:r>
            <a:rPr lang="en-US" dirty="0" smtClean="0"/>
            <a:t>output</a:t>
          </a:r>
          <a:endParaRPr lang="en-GB" dirty="0"/>
        </a:p>
      </dgm:t>
    </dgm:pt>
    <dgm:pt modelId="{6E2B4EA4-0CCF-45B5-A47B-4DD2EA321EA0}" type="parTrans" cxnId="{E0F3B90C-DDD1-4923-BB64-D0845B5E4CEB}">
      <dgm:prSet/>
      <dgm:spPr/>
      <dgm:t>
        <a:bodyPr/>
        <a:lstStyle/>
        <a:p>
          <a:endParaRPr lang="en-GB"/>
        </a:p>
      </dgm:t>
    </dgm:pt>
    <dgm:pt modelId="{F6793CAC-237E-49A7-BEDF-0EF49CD39D65}" type="sibTrans" cxnId="{E0F3B90C-DDD1-4923-BB64-D0845B5E4CEB}">
      <dgm:prSet/>
      <dgm:spPr/>
      <dgm:t>
        <a:bodyPr/>
        <a:lstStyle/>
        <a:p>
          <a:endParaRPr lang="en-GB"/>
        </a:p>
      </dgm:t>
    </dgm:pt>
    <dgm:pt modelId="{E77ECD08-A585-4B8D-AADF-698B593B5C3E}">
      <dgm:prSet phldrT="[Text]"/>
      <dgm:spPr/>
      <dgm:t>
        <a:bodyPr/>
        <a:lstStyle/>
        <a:p>
          <a:r>
            <a:rPr lang="en-US" dirty="0" smtClean="0"/>
            <a:t>Euclidean</a:t>
          </a:r>
        </a:p>
        <a:p>
          <a:r>
            <a:rPr lang="en-US" dirty="0" smtClean="0"/>
            <a:t>embedding</a:t>
          </a:r>
          <a:endParaRPr lang="en-GB" dirty="0"/>
        </a:p>
      </dgm:t>
    </dgm:pt>
    <dgm:pt modelId="{9AD3B043-2108-4A84-8B54-A59D01E53CB6}" type="parTrans" cxnId="{65C04A95-D55E-4100-90B4-CD166105707B}">
      <dgm:prSet/>
      <dgm:spPr/>
      <dgm:t>
        <a:bodyPr/>
        <a:lstStyle/>
        <a:p>
          <a:endParaRPr lang="en-GB"/>
        </a:p>
      </dgm:t>
    </dgm:pt>
    <dgm:pt modelId="{04827382-17E6-4DF4-B973-B7B55BC8267E}" type="sibTrans" cxnId="{65C04A95-D55E-4100-90B4-CD166105707B}">
      <dgm:prSet/>
      <dgm:spPr/>
      <dgm:t>
        <a:bodyPr/>
        <a:lstStyle/>
        <a:p>
          <a:endParaRPr lang="en-GB"/>
        </a:p>
      </dgm:t>
    </dgm:pt>
    <dgm:pt modelId="{5A72541F-4FFC-4A00-BF3A-EAF52539B4DA}">
      <dgm:prSet phldrT="[Text]"/>
      <dgm:spPr/>
      <dgm:t>
        <a:bodyPr/>
        <a:lstStyle/>
        <a:p>
          <a:r>
            <a:rPr lang="en-US" dirty="0" smtClean="0"/>
            <a:t>dense CRF + </a:t>
          </a:r>
        </a:p>
        <a:p>
          <a:r>
            <a:rPr lang="en-US" dirty="0" smtClean="0"/>
            <a:t>Inference</a:t>
          </a:r>
          <a:endParaRPr lang="en-GB" dirty="0"/>
        </a:p>
      </dgm:t>
    </dgm:pt>
    <dgm:pt modelId="{3C8C8385-2B7F-4E57-A276-ED5F42F6260B}" type="parTrans" cxnId="{F6212490-410E-4611-B707-D4A87B2734F3}">
      <dgm:prSet/>
      <dgm:spPr/>
      <dgm:t>
        <a:bodyPr/>
        <a:lstStyle/>
        <a:p>
          <a:endParaRPr lang="en-GB"/>
        </a:p>
      </dgm:t>
    </dgm:pt>
    <dgm:pt modelId="{2F28DC3D-3E27-4B33-B327-D947BB86C121}" type="sibTrans" cxnId="{F6212490-410E-4611-B707-D4A87B2734F3}">
      <dgm:prSet/>
      <dgm:spPr/>
      <dgm:t>
        <a:bodyPr/>
        <a:lstStyle/>
        <a:p>
          <a:endParaRPr lang="en-GB"/>
        </a:p>
      </dgm:t>
    </dgm:pt>
    <dgm:pt modelId="{629F8403-10D9-45C4-9680-4348CFB81335}" type="pres">
      <dgm:prSet presAssocID="{7D45D93A-054D-406B-B450-597D8BABC7B7}" presName="Name0" presStyleCnt="0">
        <dgm:presLayoutVars>
          <dgm:dir/>
          <dgm:resizeHandles val="exact"/>
        </dgm:presLayoutVars>
      </dgm:prSet>
      <dgm:spPr/>
    </dgm:pt>
    <dgm:pt modelId="{FA8D76FC-5233-4D6B-857C-C9552A9E67F1}" type="pres">
      <dgm:prSet presAssocID="{A17BF4DD-97B1-4403-ACA8-E2A23264306B}" presName="node" presStyleLbl="node1" presStyleIdx="0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32B082-C33A-48DE-9473-4A0564CA6434}" type="pres">
      <dgm:prSet presAssocID="{20A7EC8D-8553-48E7-953B-89D9698DB029}" presName="sibTrans" presStyleLbl="sibTrans2D1" presStyleIdx="0" presStyleCnt="3" custScaleX="75132" custScaleY="75132"/>
      <dgm:spPr/>
      <dgm:t>
        <a:bodyPr/>
        <a:lstStyle/>
        <a:p>
          <a:endParaRPr lang="en-GB"/>
        </a:p>
      </dgm:t>
    </dgm:pt>
    <dgm:pt modelId="{24197471-B81C-4204-ABDB-31F804403095}" type="pres">
      <dgm:prSet presAssocID="{20A7EC8D-8553-48E7-953B-89D9698DB02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E94DEAF6-0AC9-4D04-9597-DC14ACE9A1F4}" type="pres">
      <dgm:prSet presAssocID="{E77ECD08-A585-4B8D-AADF-698B593B5C3E}" presName="node" presStyleLbl="node1" presStyleIdx="1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57C6BFF-7DE6-430B-A969-30DAB466BDF0}" type="pres">
      <dgm:prSet presAssocID="{04827382-17E6-4DF4-B973-B7B55BC8267E}" presName="sibTrans" presStyleLbl="sibTrans2D1" presStyleIdx="1" presStyleCnt="3" custScaleX="75132" custScaleY="75132"/>
      <dgm:spPr/>
      <dgm:t>
        <a:bodyPr/>
        <a:lstStyle/>
        <a:p>
          <a:endParaRPr lang="en-GB"/>
        </a:p>
      </dgm:t>
    </dgm:pt>
    <dgm:pt modelId="{C9C937DB-12C1-42E4-97DE-604401F6F9F8}" type="pres">
      <dgm:prSet presAssocID="{04827382-17E6-4DF4-B973-B7B55BC8267E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6AC5EEC-8840-48F3-B9CB-CCE1C5DFC6AA}" type="pres">
      <dgm:prSet presAssocID="{5A72541F-4FFC-4A00-BF3A-EAF52539B4DA}" presName="node" presStyleLbl="node1" presStyleIdx="2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D0AF90-665B-4C2F-B048-C5355C6986C3}" type="pres">
      <dgm:prSet presAssocID="{2F28DC3D-3E27-4B33-B327-D947BB86C121}" presName="sibTrans" presStyleLbl="sibTrans2D1" presStyleIdx="2" presStyleCnt="3" custScaleX="75132" custScaleY="75132"/>
      <dgm:spPr/>
      <dgm:t>
        <a:bodyPr/>
        <a:lstStyle/>
        <a:p>
          <a:endParaRPr lang="en-GB"/>
        </a:p>
      </dgm:t>
    </dgm:pt>
    <dgm:pt modelId="{511B53F4-3602-41E1-9FF0-B65BE56D830E}" type="pres">
      <dgm:prSet presAssocID="{2F28DC3D-3E27-4B33-B327-D947BB86C121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8E16EB12-BEBE-4314-811E-6657CF283F69}" type="pres">
      <dgm:prSet presAssocID="{5AE90110-05E5-42B1-B7B5-CCD46F9C5FF6}" presName="node" presStyleLbl="node1" presStyleIdx="3" presStyleCnt="4" custScaleX="133100" custScaleY="133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73F0AC1-0398-4684-859B-5FCB93F2063B}" type="presOf" srcId="{A17BF4DD-97B1-4403-ACA8-E2A23264306B}" destId="{FA8D76FC-5233-4D6B-857C-C9552A9E67F1}" srcOrd="0" destOrd="0" presId="urn:microsoft.com/office/officeart/2005/8/layout/process1"/>
    <dgm:cxn modelId="{66E1A66E-0F21-4F22-A61E-5FADD78B83A6}" type="presOf" srcId="{20A7EC8D-8553-48E7-953B-89D9698DB029}" destId="{5A32B082-C33A-48DE-9473-4A0564CA6434}" srcOrd="0" destOrd="0" presId="urn:microsoft.com/office/officeart/2005/8/layout/process1"/>
    <dgm:cxn modelId="{C67289AB-922B-4AB5-90FF-0108E7D032C2}" type="presOf" srcId="{2F28DC3D-3E27-4B33-B327-D947BB86C121}" destId="{511B53F4-3602-41E1-9FF0-B65BE56D830E}" srcOrd="1" destOrd="0" presId="urn:microsoft.com/office/officeart/2005/8/layout/process1"/>
    <dgm:cxn modelId="{C97B4940-5E3E-4968-AA34-2648E276605B}" type="presOf" srcId="{5A72541F-4FFC-4A00-BF3A-EAF52539B4DA}" destId="{16AC5EEC-8840-48F3-B9CB-CCE1C5DFC6AA}" srcOrd="0" destOrd="0" presId="urn:microsoft.com/office/officeart/2005/8/layout/process1"/>
    <dgm:cxn modelId="{D637F038-77DD-4462-AF5E-44B22D0FB37E}" type="presOf" srcId="{20A7EC8D-8553-48E7-953B-89D9698DB029}" destId="{24197471-B81C-4204-ABDB-31F804403095}" srcOrd="1" destOrd="0" presId="urn:microsoft.com/office/officeart/2005/8/layout/process1"/>
    <dgm:cxn modelId="{F1F10148-4622-484D-95E2-8E6D5F6AF9B9}" type="presOf" srcId="{04827382-17E6-4DF4-B973-B7B55BC8267E}" destId="{257C6BFF-7DE6-430B-A969-30DAB466BDF0}" srcOrd="0" destOrd="0" presId="urn:microsoft.com/office/officeart/2005/8/layout/process1"/>
    <dgm:cxn modelId="{583C3B46-003E-451F-8A85-07CB707770E1}" type="presOf" srcId="{04827382-17E6-4DF4-B973-B7B55BC8267E}" destId="{C9C937DB-12C1-42E4-97DE-604401F6F9F8}" srcOrd="1" destOrd="0" presId="urn:microsoft.com/office/officeart/2005/8/layout/process1"/>
    <dgm:cxn modelId="{00F27622-48C9-4D18-B98F-F409D25D7A4A}" type="presOf" srcId="{E77ECD08-A585-4B8D-AADF-698B593B5C3E}" destId="{E94DEAF6-0AC9-4D04-9597-DC14ACE9A1F4}" srcOrd="0" destOrd="0" presId="urn:microsoft.com/office/officeart/2005/8/layout/process1"/>
    <dgm:cxn modelId="{9EE9C789-B9B5-4DB4-8EB1-100831D667C7}" type="presOf" srcId="{5AE90110-05E5-42B1-B7B5-CCD46F9C5FF6}" destId="{8E16EB12-BEBE-4314-811E-6657CF283F69}" srcOrd="0" destOrd="0" presId="urn:microsoft.com/office/officeart/2005/8/layout/process1"/>
    <dgm:cxn modelId="{1446A983-17DE-4C20-85BE-6E5D1EFCD1F1}" type="presOf" srcId="{2F28DC3D-3E27-4B33-B327-D947BB86C121}" destId="{DBD0AF90-665B-4C2F-B048-C5355C6986C3}" srcOrd="0" destOrd="0" presId="urn:microsoft.com/office/officeart/2005/8/layout/process1"/>
    <dgm:cxn modelId="{F6212490-410E-4611-B707-D4A87B2734F3}" srcId="{7D45D93A-054D-406B-B450-597D8BABC7B7}" destId="{5A72541F-4FFC-4A00-BF3A-EAF52539B4DA}" srcOrd="2" destOrd="0" parTransId="{3C8C8385-2B7F-4E57-A276-ED5F42F6260B}" sibTransId="{2F28DC3D-3E27-4B33-B327-D947BB86C121}"/>
    <dgm:cxn modelId="{E0F3B90C-DDD1-4923-BB64-D0845B5E4CEB}" srcId="{7D45D93A-054D-406B-B450-597D8BABC7B7}" destId="{5AE90110-05E5-42B1-B7B5-CCD46F9C5FF6}" srcOrd="3" destOrd="0" parTransId="{6E2B4EA4-0CCF-45B5-A47B-4DD2EA321EA0}" sibTransId="{F6793CAC-237E-49A7-BEDF-0EF49CD39D65}"/>
    <dgm:cxn modelId="{E5F9E4E1-A111-4BDC-B690-F3E93A1A5C3D}" srcId="{7D45D93A-054D-406B-B450-597D8BABC7B7}" destId="{A17BF4DD-97B1-4403-ACA8-E2A23264306B}" srcOrd="0" destOrd="0" parTransId="{160A1154-C87C-4206-B66B-9E3709276D70}" sibTransId="{20A7EC8D-8553-48E7-953B-89D9698DB029}"/>
    <dgm:cxn modelId="{65C04A95-D55E-4100-90B4-CD166105707B}" srcId="{7D45D93A-054D-406B-B450-597D8BABC7B7}" destId="{E77ECD08-A585-4B8D-AADF-698B593B5C3E}" srcOrd="1" destOrd="0" parTransId="{9AD3B043-2108-4A84-8B54-A59D01E53CB6}" sibTransId="{04827382-17E6-4DF4-B973-B7B55BC8267E}"/>
    <dgm:cxn modelId="{2D7CCCE6-60CE-4182-9D3B-0FBFE4CEA45B}" type="presOf" srcId="{7D45D93A-054D-406B-B450-597D8BABC7B7}" destId="{629F8403-10D9-45C4-9680-4348CFB81335}" srcOrd="0" destOrd="0" presId="urn:microsoft.com/office/officeart/2005/8/layout/process1"/>
    <dgm:cxn modelId="{C27A6D2C-733C-41A5-9D7F-2A76B73FBCEF}" type="presParOf" srcId="{629F8403-10D9-45C4-9680-4348CFB81335}" destId="{FA8D76FC-5233-4D6B-857C-C9552A9E67F1}" srcOrd="0" destOrd="0" presId="urn:microsoft.com/office/officeart/2005/8/layout/process1"/>
    <dgm:cxn modelId="{F716EFB7-1D9A-4A8E-8036-F74767A83E07}" type="presParOf" srcId="{629F8403-10D9-45C4-9680-4348CFB81335}" destId="{5A32B082-C33A-48DE-9473-4A0564CA6434}" srcOrd="1" destOrd="0" presId="urn:microsoft.com/office/officeart/2005/8/layout/process1"/>
    <dgm:cxn modelId="{63F77F99-DBCB-4140-A510-10BF510D723B}" type="presParOf" srcId="{5A32B082-C33A-48DE-9473-4A0564CA6434}" destId="{24197471-B81C-4204-ABDB-31F804403095}" srcOrd="0" destOrd="0" presId="urn:microsoft.com/office/officeart/2005/8/layout/process1"/>
    <dgm:cxn modelId="{3F9931ED-FB39-46D1-894A-5576DC215207}" type="presParOf" srcId="{629F8403-10D9-45C4-9680-4348CFB81335}" destId="{E94DEAF6-0AC9-4D04-9597-DC14ACE9A1F4}" srcOrd="2" destOrd="0" presId="urn:microsoft.com/office/officeart/2005/8/layout/process1"/>
    <dgm:cxn modelId="{B4570E72-EFCF-420C-BF15-FCA92A770997}" type="presParOf" srcId="{629F8403-10D9-45C4-9680-4348CFB81335}" destId="{257C6BFF-7DE6-430B-A969-30DAB466BDF0}" srcOrd="3" destOrd="0" presId="urn:microsoft.com/office/officeart/2005/8/layout/process1"/>
    <dgm:cxn modelId="{012E2E56-C7F9-4B23-840F-7967A1E29969}" type="presParOf" srcId="{257C6BFF-7DE6-430B-A969-30DAB466BDF0}" destId="{C9C937DB-12C1-42E4-97DE-604401F6F9F8}" srcOrd="0" destOrd="0" presId="urn:microsoft.com/office/officeart/2005/8/layout/process1"/>
    <dgm:cxn modelId="{BA7B7FF3-39CF-452F-AD4F-987C2D583D1A}" type="presParOf" srcId="{629F8403-10D9-45C4-9680-4348CFB81335}" destId="{16AC5EEC-8840-48F3-B9CB-CCE1C5DFC6AA}" srcOrd="4" destOrd="0" presId="urn:microsoft.com/office/officeart/2005/8/layout/process1"/>
    <dgm:cxn modelId="{FE4613C8-B115-4BA2-8F43-EA78E207019B}" type="presParOf" srcId="{629F8403-10D9-45C4-9680-4348CFB81335}" destId="{DBD0AF90-665B-4C2F-B048-C5355C6986C3}" srcOrd="5" destOrd="0" presId="urn:microsoft.com/office/officeart/2005/8/layout/process1"/>
    <dgm:cxn modelId="{30E105CA-4693-494E-AD58-9A8D17B26E78}" type="presParOf" srcId="{DBD0AF90-665B-4C2F-B048-C5355C6986C3}" destId="{511B53F4-3602-41E1-9FF0-B65BE56D830E}" srcOrd="0" destOrd="0" presId="urn:microsoft.com/office/officeart/2005/8/layout/process1"/>
    <dgm:cxn modelId="{F6EF1384-2CD4-47FE-8FAB-767E7340BABD}" type="presParOf" srcId="{629F8403-10D9-45C4-9680-4348CFB81335}" destId="{8E16EB12-BEBE-4314-811E-6657CF283F69}" srcOrd="6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5553A7E-DEBB-4B69-98D3-8D969D268612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8A7C520-53AD-4C17-A6D3-E48BE81087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5F70631-5D80-478B-B250-735C343AFD16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DC91BF4-A8BA-4CBA-993B-54E523EFFB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91BF4-A8BA-4CBA-993B-54E523EFFB8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C91BF4-A8BA-4CBA-993B-54E523EFFB8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5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2477579"/>
              <a:ext cx="9144000" cy="4380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6"/>
            <p:cNvPicPr>
              <a:picLocks noChangeAspect="1" noChangeArrowheads="1"/>
            </p:cNvPicPr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9144000" cy="249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A17-C6FE-46C1-8F47-69B2589D84E3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E3B89-C40D-4DCD-BE6D-C797B98425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8FE3-8049-4354-857D-DF21AA0B9297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BCC6-5D0B-40B2-B856-182E9BE8FD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4F37-CCDB-4F11-A1ED-219832FC18BF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6D808-4075-463E-8877-40BE19BED15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6C718-A7AF-4957-9430-41B57C4E2152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E360B-263E-4F81-A622-D777B12B79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A471-CE95-47B1-8877-834C1C6421E7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B527-C4CD-44AC-AA13-303584D39F0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gonzalez\Desktop\EG13\Imagen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gonzalez\Desktop\EG13\EUROGRAPHIC_girona_3D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005013" y="4962525"/>
            <a:ext cx="7138987" cy="18954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gonzalez\Desktop\EG13\EUROGRAPHIC_logotip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6688" y="141288"/>
            <a:ext cx="356076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 Título"/>
          <p:cNvSpPr>
            <a:spLocks noGrp="1"/>
          </p:cNvSpPr>
          <p:nvPr>
            <p:ph type="ctrTitle"/>
          </p:nvPr>
        </p:nvSpPr>
        <p:spPr>
          <a:xfrm>
            <a:off x="685800" y="1189358"/>
            <a:ext cx="7772400" cy="1470025"/>
          </a:xfrm>
        </p:spPr>
        <p:txBody>
          <a:bodyPr/>
          <a:lstStyle>
            <a:lvl1pPr>
              <a:defRPr baseline="0">
                <a:solidFill>
                  <a:srgbClr val="FECC00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20" name="2 Subtítulo"/>
          <p:cNvSpPr>
            <a:spLocks noGrp="1"/>
          </p:cNvSpPr>
          <p:nvPr>
            <p:ph type="subTitle" idx="1"/>
          </p:nvPr>
        </p:nvSpPr>
        <p:spPr>
          <a:xfrm>
            <a:off x="1371600" y="2862695"/>
            <a:ext cx="6400800" cy="148458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Llamada ovalada"/>
          <p:cNvSpPr/>
          <p:nvPr userDrawn="1"/>
        </p:nvSpPr>
        <p:spPr>
          <a:xfrm>
            <a:off x="2711450" y="4049713"/>
            <a:ext cx="2743200" cy="2044700"/>
          </a:xfrm>
          <a:prstGeom prst="wedgeEllipseCallout">
            <a:avLst>
              <a:gd name="adj1" fmla="val -42361"/>
              <a:gd name="adj2" fmla="val 69024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5" name="23 Rectángulo redondeado"/>
          <p:cNvSpPr>
            <a:spLocks noChangeArrowheads="1"/>
          </p:cNvSpPr>
          <p:nvPr userDrawn="1"/>
        </p:nvSpPr>
        <p:spPr bwMode="auto">
          <a:xfrm>
            <a:off x="457200" y="276225"/>
            <a:ext cx="8248650" cy="808038"/>
          </a:xfrm>
          <a:prstGeom prst="roundRect">
            <a:avLst>
              <a:gd name="adj" fmla="val 1360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ca-ES">
              <a:latin typeface="Arial" charset="0"/>
            </a:endParaRPr>
          </a:p>
        </p:txBody>
      </p:sp>
      <p:pic>
        <p:nvPicPr>
          <p:cNvPr id="6" name="Picture 3" descr="C:\Users\gonzalez\Desktop\EG13\image1.jpe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5072063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1 Título"/>
          <p:cNvSpPr>
            <a:spLocks noGrp="1"/>
          </p:cNvSpPr>
          <p:nvPr>
            <p:ph type="title"/>
          </p:nvPr>
        </p:nvSpPr>
        <p:spPr>
          <a:xfrm>
            <a:off x="457200" y="265981"/>
            <a:ext cx="8229600" cy="810344"/>
          </a:xfrm>
        </p:spPr>
        <p:txBody>
          <a:bodyPr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600576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6B09E-263B-4B99-B718-CAAD18371F23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C9B9E-297F-4D6A-B8D8-5FE7C41709C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775-F646-4189-BB6D-AFDE8410195F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4900-2374-42DB-B381-034F4532F2D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7797D-4524-48ED-BD95-79339D547132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ACE7-03A0-4034-8ABB-F2F60D13FB1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47ED-5BBD-4FD0-9C20-5686A2A7100C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5989-867A-4A85-A5A9-510060A78B2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 Título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18" name="2 Subtítulo"/>
          <p:cNvSpPr>
            <a:spLocks noGrp="1"/>
          </p:cNvSpPr>
          <p:nvPr>
            <p:ph type="subTitle" idx="1"/>
          </p:nvPr>
        </p:nvSpPr>
        <p:spPr>
          <a:xfrm>
            <a:off x="1371600" y="3024535"/>
            <a:ext cx="6400800" cy="1484585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E99333-EC6F-4F08-8A85-72948250C42E}" type="datetimeFigureOut">
              <a:rPr lang="es-ES"/>
              <a:pPr>
                <a:defRPr/>
              </a:pPr>
              <a:t>06/05/2013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D1193F-CE17-4E0C-A785-EBDD3502270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88" r:id="rId5"/>
    <p:sldLayoutId id="2147483689" r:id="rId6"/>
    <p:sldLayoutId id="2147483690" r:id="rId7"/>
    <p:sldLayoutId id="2147483691" r:id="rId8"/>
    <p:sldLayoutId id="214748370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3.xml"/><Relationship Id="rId10" Type="http://schemas.openxmlformats.org/officeDocument/2006/relationships/image" Target="../media/image3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Título"/>
          <p:cNvSpPr>
            <a:spLocks noGrp="1"/>
          </p:cNvSpPr>
          <p:nvPr>
            <p:ph type="ctrTitle"/>
          </p:nvPr>
        </p:nvSpPr>
        <p:spPr>
          <a:xfrm>
            <a:off x="685800" y="11890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err="1" smtClean="0"/>
              <a:t>Accurate</a:t>
            </a:r>
            <a:r>
              <a:rPr lang="es-ES" dirty="0" smtClean="0"/>
              <a:t> </a:t>
            </a:r>
            <a:r>
              <a:rPr lang="es-ES" dirty="0" err="1" smtClean="0"/>
              <a:t>Binary</a:t>
            </a:r>
            <a:r>
              <a:rPr lang="es-ES" dirty="0" smtClean="0"/>
              <a:t> </a:t>
            </a:r>
            <a:r>
              <a:rPr lang="es-ES" dirty="0" err="1" smtClean="0"/>
              <a:t>Image</a:t>
            </a:r>
            <a:r>
              <a:rPr lang="es-ES" dirty="0" smtClean="0"/>
              <a:t> </a:t>
            </a:r>
            <a:r>
              <a:rPr lang="es-ES" dirty="0" err="1" smtClean="0"/>
              <a:t>Selection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Inaccurate</a:t>
            </a:r>
            <a:r>
              <a:rPr lang="es-ES" dirty="0" smtClean="0"/>
              <a:t> </a:t>
            </a:r>
            <a:r>
              <a:rPr lang="es-ES" dirty="0" err="1" smtClean="0"/>
              <a:t>User</a:t>
            </a:r>
            <a:r>
              <a:rPr lang="es-ES" dirty="0" smtClean="0"/>
              <a:t> Input</a:t>
            </a:r>
          </a:p>
        </p:txBody>
      </p:sp>
      <p:sp>
        <p:nvSpPr>
          <p:cNvPr id="7171" name="4 Subtítulo"/>
          <p:cNvSpPr>
            <a:spLocks noGrp="1"/>
          </p:cNvSpPr>
          <p:nvPr>
            <p:ph type="subTitle" idx="1"/>
          </p:nvPr>
        </p:nvSpPr>
        <p:spPr>
          <a:xfrm>
            <a:off x="247650" y="2862263"/>
            <a:ext cx="8648700" cy="1484312"/>
          </a:xfrm>
        </p:spPr>
        <p:txBody>
          <a:bodyPr/>
          <a:lstStyle/>
          <a:p>
            <a:pPr eaLnBrk="1" hangingPunct="1"/>
            <a:r>
              <a:rPr lang="ca-ES" dirty="0" smtClean="0"/>
              <a:t>Kartic Subr, Sylvain Paris, Cyril Soler, Jan Kautz</a:t>
            </a:r>
          </a:p>
          <a:p>
            <a:pPr eaLnBrk="1" hangingPunct="1"/>
            <a:r>
              <a:rPr lang="ca-ES" sz="2400" dirty="0" smtClean="0"/>
              <a:t>University College London, Adobe Research, INRIA-Grenoble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5 Título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809625"/>
          </a:xfrm>
        </p:spPr>
        <p:txBody>
          <a:bodyPr/>
          <a:lstStyle/>
          <a:p>
            <a:pPr eaLnBrk="1" hangingPunct="1"/>
            <a:r>
              <a:rPr lang="es-ES" dirty="0" err="1" smtClean="0"/>
              <a:t>Ours</a:t>
            </a:r>
            <a:r>
              <a:rPr lang="es-ES" dirty="0" smtClean="0"/>
              <a:t>: </a:t>
            </a:r>
            <a:r>
              <a:rPr lang="es-ES" dirty="0" err="1" smtClean="0"/>
              <a:t>intuitive</a:t>
            </a:r>
            <a:r>
              <a:rPr lang="es-ES" dirty="0" smtClean="0"/>
              <a:t>, </a:t>
            </a:r>
            <a:r>
              <a:rPr lang="es-ES" dirty="0" err="1" smtClean="0"/>
              <a:t>robust</a:t>
            </a:r>
            <a:r>
              <a:rPr lang="es-ES" dirty="0" smtClean="0"/>
              <a:t>, </a:t>
            </a:r>
            <a:r>
              <a:rPr lang="es-ES" dirty="0" err="1" smtClean="0"/>
              <a:t>fast</a:t>
            </a:r>
            <a:endParaRPr lang="es-ES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" y="1811157"/>
            <a:ext cx="3448050" cy="23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8725" y="1792107"/>
            <a:ext cx="3448050" cy="23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8800" y="148272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933950" y="1470025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77850" y="4238625"/>
            <a:ext cx="202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foreground scribble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38350" y="4533900"/>
            <a:ext cx="20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ackground scribble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445125" y="4200525"/>
            <a:ext cx="1237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foreground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70725" y="4194175"/>
            <a:ext cx="12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</a:t>
            </a:r>
            <a:endParaRPr lang="en-GB" dirty="0"/>
          </a:p>
        </p:txBody>
      </p:sp>
      <p:cxnSp>
        <p:nvCxnSpPr>
          <p:cNvPr id="15" name="Straight Connector 14"/>
          <p:cNvCxnSpPr>
            <a:stCxn id="9" idx="0"/>
          </p:cNvCxnSpPr>
          <p:nvPr/>
        </p:nvCxnSpPr>
        <p:spPr>
          <a:xfrm rot="16200000" flipV="1">
            <a:off x="2807703" y="4264603"/>
            <a:ext cx="533396" cy="51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0"/>
          </p:cNvCxnSpPr>
          <p:nvPr/>
        </p:nvCxnSpPr>
        <p:spPr>
          <a:xfrm rot="16200000" flipV="1">
            <a:off x="1224870" y="3874181"/>
            <a:ext cx="714375" cy="145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</p:cNvCxnSpPr>
          <p:nvPr/>
        </p:nvCxnSpPr>
        <p:spPr>
          <a:xfrm rot="16200000" flipV="1">
            <a:off x="5462390" y="3599061"/>
            <a:ext cx="1184275" cy="186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0"/>
          </p:cNvCxnSpPr>
          <p:nvPr/>
        </p:nvCxnSpPr>
        <p:spPr>
          <a:xfrm rot="16200000" flipV="1">
            <a:off x="7625458" y="4102993"/>
            <a:ext cx="180975" cy="13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94098" y="2950234"/>
            <a:ext cx="207034" cy="20703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329577" y="2378014"/>
            <a:ext cx="382438" cy="102079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81"/>
            <a:ext cx="8229600" cy="810344"/>
          </a:xfrm>
        </p:spPr>
        <p:txBody>
          <a:bodyPr/>
          <a:lstStyle/>
          <a:p>
            <a:r>
              <a:rPr lang="en-US" dirty="0" smtClean="0"/>
              <a:t>Bird’s eye 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formulate as image-labeling problem</a:t>
            </a:r>
          </a:p>
          <a:p>
            <a:pPr lvl="1"/>
            <a:r>
              <a:rPr lang="en-US" dirty="0" smtClean="0"/>
              <a:t>labels: foreground, background, void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/>
              <a:t>histogram of probabilities for each label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each pixel assigned foreground/background label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81"/>
            <a:ext cx="8229600" cy="810344"/>
          </a:xfrm>
        </p:spPr>
        <p:txBody>
          <a:bodyPr/>
          <a:lstStyle/>
          <a:p>
            <a:r>
              <a:rPr lang="en-US" dirty="0" smtClean="0"/>
              <a:t>Formulate </a:t>
            </a:r>
            <a:r>
              <a:rPr lang="en-US" dirty="0" smtClean="0"/>
              <a:t>as labeling problem</a:t>
            </a:r>
            <a:endParaRPr lang="en-GB" dirty="0"/>
          </a:p>
        </p:txBody>
      </p:sp>
      <p:pic>
        <p:nvPicPr>
          <p:cNvPr id="52226" name="Picture 2" descr="http://www.clker.com/cliparts/d/b/1/3/11949893681664969879pattern-dots-square-grid-05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913" y="2202199"/>
            <a:ext cx="2265992" cy="2265992"/>
          </a:xfrm>
          <a:prstGeom prst="rect">
            <a:avLst/>
          </a:prstGeom>
          <a:noFill/>
          <a:scene3d>
            <a:camera prst="perspectiveRelaxed" fov="6900000">
              <a:rot lat="18300000" lon="3300000" rev="18660000"/>
            </a:camera>
            <a:lightRig rig="threePt" dir="t"/>
          </a:scene3d>
        </p:spPr>
      </p:pic>
      <p:sp>
        <p:nvSpPr>
          <p:cNvPr id="63" name="Rectangular Callout 62"/>
          <p:cNvSpPr/>
          <p:nvPr/>
        </p:nvSpPr>
        <p:spPr>
          <a:xfrm>
            <a:off x="2225621" y="2389524"/>
            <a:ext cx="1595885" cy="1345721"/>
          </a:xfrm>
          <a:prstGeom prst="wedgeRectCallout">
            <a:avLst/>
          </a:prstGeom>
          <a:solidFill>
            <a:srgbClr val="DDD9C3">
              <a:alpha val="8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2234926" y="2369404"/>
            <a:ext cx="1396805" cy="1253705"/>
            <a:chOff x="2450576" y="2679940"/>
            <a:chExt cx="1396805" cy="1253705"/>
          </a:xfrm>
        </p:grpSpPr>
        <p:cxnSp>
          <p:nvCxnSpPr>
            <p:cNvPr id="64" name="Straight Connector 63"/>
            <p:cNvCxnSpPr/>
            <p:nvPr/>
          </p:nvCxnSpPr>
          <p:spPr>
            <a:xfrm rot="5400000" flipH="1" flipV="1">
              <a:off x="2296065" y="3382993"/>
              <a:ext cx="10783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2846719" y="3933644"/>
              <a:ext cx="100066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872597" y="3209027"/>
              <a:ext cx="138022" cy="7217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09027" y="2976113"/>
              <a:ext cx="143770" cy="9546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77078" y="3395933"/>
              <a:ext cx="138022" cy="53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035815" y="3122800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4958" y="292435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28514" y="267994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99450" y="310263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GB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12177" y="3890536"/>
            <a:ext cx="11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grid</a:t>
            </a:r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947" y="2225686"/>
            <a:ext cx="2285876" cy="2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 fov="6900000">
              <a:rot lat="18300000" lon="3300000" rev="18660000"/>
            </a:camera>
            <a:lightRig rig="threePt" dir="t"/>
          </a:scene3d>
        </p:spPr>
      </p:pic>
      <p:grpSp>
        <p:nvGrpSpPr>
          <p:cNvPr id="88" name="Group 87"/>
          <p:cNvGrpSpPr/>
          <p:nvPr/>
        </p:nvGrpSpPr>
        <p:grpSpPr>
          <a:xfrm>
            <a:off x="1650531" y="2758100"/>
            <a:ext cx="428436" cy="361278"/>
            <a:chOff x="1645930" y="4868851"/>
            <a:chExt cx="782694" cy="660004"/>
          </a:xfrm>
        </p:grpSpPr>
        <p:sp>
          <p:nvSpPr>
            <p:cNvPr id="77" name="Rectangular Callout 76"/>
            <p:cNvSpPr/>
            <p:nvPr/>
          </p:nvSpPr>
          <p:spPr>
            <a:xfrm>
              <a:off x="1645930" y="4868851"/>
              <a:ext cx="782694" cy="660004"/>
            </a:xfrm>
            <a:prstGeom prst="wedgeRectCallout">
              <a:avLst/>
            </a:prstGeom>
            <a:solidFill>
              <a:srgbClr val="DDD9C3">
                <a:alpha val="8117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5400000" flipH="1" flipV="1">
              <a:off x="1528735" y="5170097"/>
              <a:ext cx="528848" cy="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 flipV="1">
              <a:off x="1798800" y="5440162"/>
              <a:ext cx="4907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811492" y="5262113"/>
              <a:ext cx="69066" cy="1766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76493" y="4968815"/>
              <a:ext cx="59342" cy="4699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7001" y="5279366"/>
              <a:ext cx="68614" cy="159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71787" y="2804270"/>
            <a:ext cx="782694" cy="660004"/>
            <a:chOff x="1645930" y="4868851"/>
            <a:chExt cx="782694" cy="660004"/>
          </a:xfrm>
        </p:grpSpPr>
        <p:sp>
          <p:nvSpPr>
            <p:cNvPr id="90" name="Rectangular Callout 89"/>
            <p:cNvSpPr/>
            <p:nvPr/>
          </p:nvSpPr>
          <p:spPr>
            <a:xfrm>
              <a:off x="1645930" y="4868851"/>
              <a:ext cx="782694" cy="660004"/>
            </a:xfrm>
            <a:prstGeom prst="wedgeRectCallout">
              <a:avLst/>
            </a:prstGeom>
            <a:solidFill>
              <a:srgbClr val="DDD9C3">
                <a:alpha val="8117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28735" y="5170097"/>
              <a:ext cx="528848" cy="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V="1">
              <a:off x="1798800" y="5440162"/>
              <a:ext cx="4907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811492" y="5003321"/>
              <a:ext cx="60440" cy="4354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76492" y="5227608"/>
              <a:ext cx="76595" cy="211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57001" y="5279366"/>
              <a:ext cx="68614" cy="159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Right Arrow 95"/>
          <p:cNvSpPr/>
          <p:nvPr/>
        </p:nvSpPr>
        <p:spPr>
          <a:xfrm>
            <a:off x="4209681" y="3148649"/>
            <a:ext cx="1104182" cy="577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5693422" y="3890536"/>
            <a:ext cx="213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labeled pixel grid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241304" y="2740367"/>
            <a:ext cx="10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</a:t>
            </a:r>
            <a:r>
              <a:rPr lang="en-US" dirty="0" smtClean="0"/>
              <a:t>as labeling problem</a:t>
            </a:r>
            <a:endParaRPr lang="en-GB" dirty="0"/>
          </a:p>
        </p:txBody>
      </p:sp>
      <p:pic>
        <p:nvPicPr>
          <p:cNvPr id="52226" name="Picture 2" descr="http://www.clker.com/cliparts/d/b/1/3/11949893681664969879pattern-dots-square-grid-05.svg.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913" y="2202199"/>
            <a:ext cx="2265992" cy="2265992"/>
          </a:xfrm>
          <a:prstGeom prst="rect">
            <a:avLst/>
          </a:prstGeom>
          <a:noFill/>
          <a:scene3d>
            <a:camera prst="perspectiveRelaxed" fov="6900000">
              <a:rot lat="18300000" lon="3300000" rev="18660000"/>
            </a:camera>
            <a:lightRig rig="threePt" dir="t"/>
          </a:scene3d>
        </p:spPr>
      </p:pic>
      <p:sp>
        <p:nvSpPr>
          <p:cNvPr id="63" name="Rectangular Callout 62"/>
          <p:cNvSpPr/>
          <p:nvPr/>
        </p:nvSpPr>
        <p:spPr>
          <a:xfrm>
            <a:off x="2225621" y="2389524"/>
            <a:ext cx="1595885" cy="1345721"/>
          </a:xfrm>
          <a:prstGeom prst="wedgeRectCallout">
            <a:avLst/>
          </a:prstGeom>
          <a:solidFill>
            <a:srgbClr val="DDD9C3">
              <a:alpha val="81176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72"/>
          <p:cNvGrpSpPr/>
          <p:nvPr/>
        </p:nvGrpSpPr>
        <p:grpSpPr>
          <a:xfrm>
            <a:off x="2234926" y="2369404"/>
            <a:ext cx="1396805" cy="1253705"/>
            <a:chOff x="2450576" y="2679940"/>
            <a:chExt cx="1396805" cy="1253705"/>
          </a:xfrm>
        </p:grpSpPr>
        <p:cxnSp>
          <p:nvCxnSpPr>
            <p:cNvPr id="64" name="Straight Connector 63"/>
            <p:cNvCxnSpPr/>
            <p:nvPr/>
          </p:nvCxnSpPr>
          <p:spPr>
            <a:xfrm rot="5400000" flipH="1" flipV="1">
              <a:off x="2296065" y="3382993"/>
              <a:ext cx="10783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 flipV="1">
              <a:off x="2846719" y="3933644"/>
              <a:ext cx="100066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2872597" y="3209027"/>
              <a:ext cx="138022" cy="72174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209027" y="2976113"/>
              <a:ext cx="143770" cy="95465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577078" y="3395933"/>
              <a:ext cx="138022" cy="5348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 rot="16200000">
              <a:off x="2035815" y="3122800"/>
              <a:ext cx="11988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probability</a:t>
              </a:r>
              <a:endParaRPr lang="en-GB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794958" y="292435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endParaRPr lang="en-GB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128514" y="267994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GB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499450" y="310263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endParaRPr lang="en-GB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012177" y="3890536"/>
            <a:ext cx="110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grid</a:t>
            </a:r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5947" y="2225686"/>
            <a:ext cx="2285876" cy="2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 fov="6900000">
              <a:rot lat="18300000" lon="3300000" rev="18660000"/>
            </a:camera>
            <a:lightRig rig="threePt" dir="t"/>
          </a:scene3d>
        </p:spPr>
      </p:pic>
      <p:grpSp>
        <p:nvGrpSpPr>
          <p:cNvPr id="4" name="Group 87"/>
          <p:cNvGrpSpPr/>
          <p:nvPr/>
        </p:nvGrpSpPr>
        <p:grpSpPr>
          <a:xfrm>
            <a:off x="1650531" y="2758100"/>
            <a:ext cx="428436" cy="361278"/>
            <a:chOff x="1645930" y="4868851"/>
            <a:chExt cx="782694" cy="660004"/>
          </a:xfrm>
        </p:grpSpPr>
        <p:sp>
          <p:nvSpPr>
            <p:cNvPr id="77" name="Rectangular Callout 76"/>
            <p:cNvSpPr/>
            <p:nvPr/>
          </p:nvSpPr>
          <p:spPr>
            <a:xfrm>
              <a:off x="1645930" y="4868851"/>
              <a:ext cx="782694" cy="660004"/>
            </a:xfrm>
            <a:prstGeom prst="wedgeRectCallout">
              <a:avLst/>
            </a:prstGeom>
            <a:solidFill>
              <a:srgbClr val="DDD9C3">
                <a:alpha val="8117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9" name="Straight Connector 78"/>
            <p:cNvCxnSpPr/>
            <p:nvPr/>
          </p:nvCxnSpPr>
          <p:spPr>
            <a:xfrm rot="5400000" flipH="1" flipV="1">
              <a:off x="1528735" y="5170097"/>
              <a:ext cx="528848" cy="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 flipV="1">
              <a:off x="1798800" y="5440162"/>
              <a:ext cx="4907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/>
            <p:cNvSpPr/>
            <p:nvPr/>
          </p:nvSpPr>
          <p:spPr>
            <a:xfrm>
              <a:off x="1811492" y="5262113"/>
              <a:ext cx="69066" cy="1766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76493" y="4968815"/>
              <a:ext cx="59342" cy="4699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57001" y="5279366"/>
              <a:ext cx="68614" cy="159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88"/>
          <p:cNvGrpSpPr/>
          <p:nvPr/>
        </p:nvGrpSpPr>
        <p:grpSpPr>
          <a:xfrm>
            <a:off x="771787" y="2804270"/>
            <a:ext cx="782694" cy="660004"/>
            <a:chOff x="1645930" y="4868851"/>
            <a:chExt cx="782694" cy="660004"/>
          </a:xfrm>
        </p:grpSpPr>
        <p:sp>
          <p:nvSpPr>
            <p:cNvPr id="90" name="Rectangular Callout 89"/>
            <p:cNvSpPr/>
            <p:nvPr/>
          </p:nvSpPr>
          <p:spPr>
            <a:xfrm>
              <a:off x="1645930" y="4868851"/>
              <a:ext cx="782694" cy="660004"/>
            </a:xfrm>
            <a:prstGeom prst="wedgeRectCallout">
              <a:avLst/>
            </a:prstGeom>
            <a:solidFill>
              <a:srgbClr val="DDD9C3">
                <a:alpha val="81176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28735" y="5170097"/>
              <a:ext cx="528848" cy="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 flipV="1">
              <a:off x="1798800" y="5440162"/>
              <a:ext cx="4907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1811492" y="5003321"/>
              <a:ext cx="60440" cy="43543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76492" y="5227608"/>
              <a:ext cx="76595" cy="2111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57001" y="5279366"/>
              <a:ext cx="68614" cy="159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6" name="Right Arrow 95"/>
          <p:cNvSpPr/>
          <p:nvPr/>
        </p:nvSpPr>
        <p:spPr>
          <a:xfrm>
            <a:off x="4209681" y="3148649"/>
            <a:ext cx="1104182" cy="577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TextBox 96"/>
          <p:cNvSpPr txBox="1"/>
          <p:nvPr/>
        </p:nvSpPr>
        <p:spPr>
          <a:xfrm>
            <a:off x="5693422" y="3890536"/>
            <a:ext cx="213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labeled pixel grid</a:t>
            </a:r>
            <a:endParaRPr lang="en-GB" dirty="0"/>
          </a:p>
        </p:txBody>
      </p:sp>
      <p:sp>
        <p:nvSpPr>
          <p:cNvPr id="98" name="Rounded Rectangle 97"/>
          <p:cNvSpPr/>
          <p:nvPr/>
        </p:nvSpPr>
        <p:spPr>
          <a:xfrm>
            <a:off x="273889" y="2053268"/>
            <a:ext cx="8438791" cy="2225434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6322" name="Picture 2" descr="http://upload.wikimedia.org/wikipedia/commons/a/ae/Question_mark_3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93317" y="2024872"/>
            <a:ext cx="408704" cy="79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 descr="http://upload.wikimedia.org/wikipedia/commons/a/ae/Question_mark_3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3032" y="3126177"/>
            <a:ext cx="408704" cy="79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of probabilities using input scribbles</a:t>
            </a:r>
            <a:endParaRPr lang="en-GB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2051" y="1621960"/>
            <a:ext cx="5413084" cy="3614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78460" y="2406290"/>
          <a:ext cx="1940943" cy="16707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6981"/>
                <a:gridCol w="646981"/>
                <a:gridCol w="646981"/>
              </a:tblGrid>
              <a:tr h="26549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void</a:t>
                      </a:r>
                      <a:endParaRPr lang="en-GB" dirty="0"/>
                    </a:p>
                  </a:txBody>
                  <a:tcPr/>
                </a:tc>
              </a:tr>
              <a:tr h="434999"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</a:tr>
              <a:tr h="434999"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</a:tr>
              <a:tr h="434999"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0.33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rot="10800000" flipV="1">
            <a:off x="4071653" y="3079629"/>
            <a:ext cx="4192483" cy="17254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5943585" y="3528205"/>
            <a:ext cx="2326309" cy="5735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6150657" y="3970996"/>
            <a:ext cx="2150872" cy="14407"/>
          </a:xfrm>
          <a:prstGeom prst="straightConnector1">
            <a:avLst/>
          </a:prstGeom>
          <a:ln>
            <a:solidFill>
              <a:srgbClr val="FFFFCC"/>
            </a:solidFill>
            <a:tailEnd type="arrow"/>
          </a:ln>
          <a:effectLst>
            <a:outerShdw blurRad="50800" dist="38100" dir="5400000" algn="t" rotWithShape="0">
              <a:prstClr val="black"/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Labeling: MAP inference in dense CRF          </a:t>
            </a:r>
            <a:r>
              <a:rPr lang="en-US" sz="1800" dirty="0" smtClean="0"/>
              <a:t>[KK2011]</a:t>
            </a:r>
            <a:endParaRPr lang="en-GB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760" y="1766638"/>
            <a:ext cx="1673525" cy="25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475" y="1785777"/>
            <a:ext cx="3281268" cy="25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18094" y="4344174"/>
            <a:ext cx="1602306" cy="9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9349" y="4327838"/>
            <a:ext cx="1637150" cy="106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779690" y="2232984"/>
            <a:ext cx="2812220" cy="1666156"/>
          </a:xfrm>
        </p:spPr>
        <p:txBody>
          <a:bodyPr/>
          <a:lstStyle/>
          <a:p>
            <a:r>
              <a:rPr lang="en-US" sz="2000" dirty="0" smtClean="0"/>
              <a:t>approximate</a:t>
            </a:r>
          </a:p>
          <a:p>
            <a:endParaRPr lang="en-US" sz="2000" dirty="0" smtClean="0"/>
          </a:p>
          <a:p>
            <a:r>
              <a:rPr lang="en-US" sz="2000" dirty="0" smtClean="0"/>
              <a:t>fast: 0.2 s (50K </a:t>
            </a:r>
            <a:r>
              <a:rPr lang="en-US" sz="2000" dirty="0" err="1" smtClean="0"/>
              <a:t>vars</a:t>
            </a:r>
            <a:r>
              <a:rPr lang="en-US" sz="2000" dirty="0" smtClean="0"/>
              <a:t>)</a:t>
            </a:r>
          </a:p>
          <a:p>
            <a:pPr lvl="1"/>
            <a:r>
              <a:rPr lang="en-US" sz="1800" dirty="0" smtClean="0"/>
              <a:t>reduces to bilateral filtering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Labeling: MAP inference in dense CRF          </a:t>
            </a:r>
            <a:r>
              <a:rPr lang="en-US" sz="1800" dirty="0" smtClean="0"/>
              <a:t>[KK2011]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</a:t>
            </a:r>
          </a:p>
          <a:p>
            <a:endParaRPr lang="en-US" dirty="0" smtClean="0"/>
          </a:p>
          <a:p>
            <a:r>
              <a:rPr lang="en-US" dirty="0" smtClean="0"/>
              <a:t>fast: 0.2 s (50K </a:t>
            </a:r>
            <a:r>
              <a:rPr lang="en-US" dirty="0" err="1" smtClean="0"/>
              <a:t>vars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reduces to bilateral filtering</a:t>
            </a:r>
          </a:p>
          <a:p>
            <a:endParaRPr lang="en-US" dirty="0" smtClean="0"/>
          </a:p>
          <a:p>
            <a:r>
              <a:rPr lang="en-US" dirty="0" smtClean="0"/>
              <a:t>Low memory requirement</a:t>
            </a:r>
          </a:p>
          <a:p>
            <a:pPr lvl="1"/>
            <a:r>
              <a:rPr lang="en-US" dirty="0" smtClean="0"/>
              <a:t>does not store full distance matrix between pixels</a:t>
            </a:r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81"/>
            <a:ext cx="8229600" cy="810344"/>
          </a:xfrm>
        </p:spPr>
        <p:txBody>
          <a:bodyPr/>
          <a:lstStyle/>
          <a:p>
            <a:r>
              <a:rPr lang="en-US" dirty="0" smtClean="0"/>
              <a:t>Fast inference assumes Gaussian kernel       </a:t>
            </a:r>
            <a:r>
              <a:rPr lang="en-US" sz="1800" dirty="0" smtClean="0"/>
              <a:t>[KK2011]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600576"/>
          </a:xfrm>
        </p:spPr>
        <p:txBody>
          <a:bodyPr/>
          <a:lstStyle/>
          <a:p>
            <a:r>
              <a:rPr lang="en-US" dirty="0" smtClean="0"/>
              <a:t>Pair-wise potential (between pixels) </a:t>
            </a:r>
          </a:p>
          <a:p>
            <a:pPr lvl="1"/>
            <a:r>
              <a:rPr lang="en-US" dirty="0" smtClean="0"/>
              <a:t>linear sum of Gaussians</a:t>
            </a:r>
          </a:p>
          <a:p>
            <a:pPr lvl="1"/>
            <a:r>
              <a:rPr lang="en-US" dirty="0" smtClean="0"/>
              <a:t>Gaussians over Euclidean feature space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generalize to arbitrary kernels!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MAP inference to arbitrary kernels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09910" y="1242247"/>
            <a:ext cx="4843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Deep in the details (see paper) lurks a </a:t>
            </a:r>
            <a:endParaRPr lang="en-US" sz="2000" dirty="0" smtClean="0"/>
          </a:p>
          <a:p>
            <a:pPr algn="ctr"/>
            <a:r>
              <a:rPr lang="en-US" sz="2000" dirty="0" smtClean="0"/>
              <a:t>Gaussian kernel + Euclidean feature space </a:t>
            </a:r>
            <a:r>
              <a:rPr lang="en-US" sz="2000" dirty="0" smtClean="0"/>
              <a:t>…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58500" y="1998504"/>
            <a:ext cx="563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K(  ,  ) =  exp(-1/2 (    -    )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∑</a:t>
            </a:r>
            <a:r>
              <a:rPr lang="en-US" sz="2800" baseline="30000" dirty="0" smtClean="0"/>
              <a:t> -1</a:t>
            </a:r>
            <a:r>
              <a:rPr lang="en-US" sz="2800" dirty="0" smtClean="0"/>
              <a:t> (    -    ))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2206205" y="2010690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6464" y="201572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8507" y="199056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378985" y="1995594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530915" y="2013566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01393" y="2018598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38030" y="2843879"/>
            <a:ext cx="372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 vectors in Euclidean space</a:t>
            </a:r>
            <a:endParaRPr lang="en-GB" sz="2000" dirty="0"/>
          </a:p>
        </p:txBody>
      </p:sp>
      <p:cxnSp>
        <p:nvCxnSpPr>
          <p:cNvPr id="17" name="Straight Connector 16"/>
          <p:cNvCxnSpPr>
            <a:endCxn id="9" idx="2"/>
          </p:cNvCxnSpPr>
          <p:nvPr/>
        </p:nvCxnSpPr>
        <p:spPr>
          <a:xfrm rot="16200000" flipV="1">
            <a:off x="1884787" y="2721555"/>
            <a:ext cx="310542" cy="43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 rot="5400000" flipH="1" flipV="1">
            <a:off x="2002141" y="2642480"/>
            <a:ext cx="315574" cy="196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237" y="3412826"/>
            <a:ext cx="3563696" cy="23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3094724" y="4141398"/>
            <a:ext cx="129397" cy="13802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975753" y="3646099"/>
            <a:ext cx="129397" cy="13802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Generalizing MAP inference to arbitrary kernels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558500" y="1998504"/>
            <a:ext cx="563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K(  ,  ) =  exp(-1/2 (    -    )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∑</a:t>
            </a:r>
            <a:r>
              <a:rPr lang="en-US" sz="2800" baseline="30000" dirty="0" smtClean="0"/>
              <a:t> -1</a:t>
            </a:r>
            <a:r>
              <a:rPr lang="en-US" sz="2800" dirty="0" smtClean="0"/>
              <a:t> (    -    ))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2206205" y="2010690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66464" y="201572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808507" y="199056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378985" y="1995594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530915" y="2013566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01393" y="2018598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38030" y="2843879"/>
            <a:ext cx="372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 vectors in Euclidean space</a:t>
            </a:r>
            <a:endParaRPr lang="en-GB" sz="2000" dirty="0"/>
          </a:p>
        </p:txBody>
      </p:sp>
      <p:cxnSp>
        <p:nvCxnSpPr>
          <p:cNvPr id="17" name="Straight Connector 16"/>
          <p:cNvCxnSpPr>
            <a:endCxn id="9" idx="2"/>
          </p:cNvCxnSpPr>
          <p:nvPr/>
        </p:nvCxnSpPr>
        <p:spPr>
          <a:xfrm rot="16200000" flipV="1">
            <a:off x="1884787" y="2721555"/>
            <a:ext cx="310542" cy="433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2"/>
          </p:cNvCxnSpPr>
          <p:nvPr/>
        </p:nvCxnSpPr>
        <p:spPr>
          <a:xfrm rot="5400000" flipH="1" flipV="1">
            <a:off x="2002141" y="2642480"/>
            <a:ext cx="315574" cy="196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7267" y="4189568"/>
            <a:ext cx="7493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if the input is an arbitrary dissimilarity measure between pixels? </a:t>
            </a:r>
            <a:endParaRPr lang="en-GB" sz="2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3732530" y="4516288"/>
            <a:ext cx="1335622" cy="523220"/>
            <a:chOff x="760560" y="4157918"/>
            <a:chExt cx="1335622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760560" y="4157918"/>
              <a:ext cx="1335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cript MT Bold" pitchFamily="66" charset="0"/>
                </a:rPr>
                <a:t>D(  ,   )</a:t>
              </a:r>
              <a:endParaRPr lang="en-GB" sz="2800" dirty="0">
                <a:latin typeface="Script MT Bold" pitchFamily="66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93419" y="4362077"/>
              <a:ext cx="129397" cy="1380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644227" y="4376454"/>
              <a:ext cx="129397" cy="1380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23306" y="4930082"/>
            <a:ext cx="71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pixels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009910" y="1242247"/>
            <a:ext cx="4843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Deep in the details (see paper) lurks a </a:t>
            </a:r>
            <a:endParaRPr lang="en-US" sz="2000" dirty="0" smtClean="0"/>
          </a:p>
          <a:p>
            <a:pPr algn="ctr"/>
            <a:r>
              <a:rPr lang="en-US" sz="2000" dirty="0" smtClean="0"/>
              <a:t>Gaussian kernel + Euclidean feature space </a:t>
            </a:r>
            <a:r>
              <a:rPr lang="en-US" sz="2000" dirty="0" smtClean="0"/>
              <a:t>… 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is a common operation in images</a:t>
            </a:r>
            <a:endParaRPr lang="en-GB" dirty="0"/>
          </a:p>
        </p:txBody>
      </p:sp>
      <p:pic>
        <p:nvPicPr>
          <p:cNvPr id="3" name="Picture 2" descr="This image is a perfect candidate for the magnetic lasso too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411" y="1592353"/>
            <a:ext cx="3829050" cy="3067050"/>
          </a:xfrm>
          <a:prstGeom prst="rect">
            <a:avLst/>
          </a:prstGeom>
          <a:noFill/>
        </p:spPr>
      </p:pic>
      <p:pic>
        <p:nvPicPr>
          <p:cNvPr id="4" name="Picture 6" descr="The selection is inverted and the background deleted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936" y="1583726"/>
            <a:ext cx="38290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an Euclidean embedding!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58500" y="2127894"/>
            <a:ext cx="5634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K(  ,  ) =  exp(-1/2 (    -    )</a:t>
            </a:r>
            <a:r>
              <a:rPr lang="en-US" sz="2800" baseline="30000" dirty="0" smtClean="0"/>
              <a:t>T</a:t>
            </a:r>
            <a:r>
              <a:rPr lang="en-US" sz="2800" dirty="0" smtClean="0"/>
              <a:t> ∑</a:t>
            </a:r>
            <a:r>
              <a:rPr lang="en-US" sz="2800" baseline="30000" dirty="0" smtClean="0"/>
              <a:t> -1</a:t>
            </a:r>
            <a:r>
              <a:rPr lang="en-US" sz="2800" dirty="0" smtClean="0"/>
              <a:t> (    -    ))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2206205" y="2140080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966464" y="214511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08507" y="2119952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78985" y="2124984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530915" y="2142956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01393" y="2147988"/>
            <a:ext cx="103876" cy="572218"/>
          </a:xfrm>
          <a:prstGeom prst="rect">
            <a:avLst/>
          </a:prstGeom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3732530" y="4516288"/>
            <a:ext cx="1335622" cy="523220"/>
            <a:chOff x="760560" y="4157918"/>
            <a:chExt cx="1335622" cy="523220"/>
          </a:xfrm>
        </p:grpSpPr>
        <p:sp>
          <p:nvSpPr>
            <p:cNvPr id="17" name="TextBox 16"/>
            <p:cNvSpPr txBox="1"/>
            <p:nvPr/>
          </p:nvSpPr>
          <p:spPr>
            <a:xfrm>
              <a:off x="760560" y="4157918"/>
              <a:ext cx="1335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cript MT Bold" pitchFamily="66" charset="0"/>
                </a:rPr>
                <a:t>D(  ,   )</a:t>
              </a:r>
              <a:endParaRPr lang="en-GB" sz="2800" dirty="0">
                <a:latin typeface="Script MT Bold" pitchFamily="66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93419" y="4362077"/>
              <a:ext cx="129397" cy="1380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44227" y="4376454"/>
              <a:ext cx="129397" cy="1380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3700732" y="4451230"/>
            <a:ext cx="1388853" cy="6901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rot="16200000" flipV="1">
            <a:off x="2074059" y="2722228"/>
            <a:ext cx="1783216" cy="1876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1"/>
          </p:cNvCxnSpPr>
          <p:nvPr/>
        </p:nvCxnSpPr>
        <p:spPr>
          <a:xfrm rot="16200000" flipV="1">
            <a:off x="2216395" y="2864564"/>
            <a:ext cx="1757337" cy="1618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79625" y="344194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 </a:t>
            </a:r>
            <a:r>
              <a:rPr lang="en-US" dirty="0" smtClean="0"/>
              <a:t>kernel </a:t>
            </a:r>
          </a:p>
          <a:p>
            <a:pPr lvl="1"/>
            <a:r>
              <a:rPr lang="en-US" dirty="0" smtClean="0"/>
              <a:t>approx. mean field inference (fully-connected CRF) </a:t>
            </a:r>
          </a:p>
          <a:p>
            <a:endParaRPr lang="en-US" dirty="0" smtClean="0"/>
          </a:p>
          <a:p>
            <a:r>
              <a:rPr lang="en-US" dirty="0" smtClean="0"/>
              <a:t>Application: interactive image binary selection</a:t>
            </a:r>
          </a:p>
          <a:p>
            <a:pPr lvl="1"/>
            <a:r>
              <a:rPr lang="en-US" dirty="0" smtClean="0"/>
              <a:t>robust to inaccurate input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527541" y="1181101"/>
            <a:ext cx="6416436" cy="4067174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 dissimilarity measure between pixels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  <p:sp>
        <p:nvSpPr>
          <p:cNvPr id="20" name="Rounded Rectangle 19"/>
          <p:cNvSpPr/>
          <p:nvPr/>
        </p:nvSpPr>
        <p:spPr>
          <a:xfrm>
            <a:off x="2571750" y="1181101"/>
            <a:ext cx="6372226" cy="4048124"/>
          </a:xfrm>
          <a:prstGeom prst="roundRect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8506" y="1411498"/>
            <a:ext cx="3563696" cy="23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3965993" y="2140070"/>
            <a:ext cx="129397" cy="13802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847022" y="1644771"/>
            <a:ext cx="129397" cy="138023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851315" y="3783040"/>
            <a:ext cx="1335622" cy="523220"/>
            <a:chOff x="760560" y="4157918"/>
            <a:chExt cx="1335622" cy="523220"/>
          </a:xfrm>
        </p:grpSpPr>
        <p:sp>
          <p:nvSpPr>
            <p:cNvPr id="28" name="TextBox 27"/>
            <p:cNvSpPr txBox="1"/>
            <p:nvPr/>
          </p:nvSpPr>
          <p:spPr>
            <a:xfrm>
              <a:off x="760560" y="4157918"/>
              <a:ext cx="13356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Script MT Bold" pitchFamily="66" charset="0"/>
                </a:rPr>
                <a:t>D(  ,   )</a:t>
              </a:r>
              <a:endParaRPr lang="en-GB" sz="2800" dirty="0">
                <a:latin typeface="Script MT Bold" pitchFamily="66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293419" y="4362077"/>
              <a:ext cx="129397" cy="138023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4227" y="4376454"/>
              <a:ext cx="129397" cy="1380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" name="Straight Connector 31"/>
          <p:cNvCxnSpPr>
            <a:endCxn id="24" idx="1"/>
          </p:cNvCxnSpPr>
          <p:nvPr/>
        </p:nvCxnSpPr>
        <p:spPr>
          <a:xfrm>
            <a:off x="1752600" y="2600325"/>
            <a:ext cx="1815906" cy="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09775" y="2867025"/>
            <a:ext cx="1724025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2" idx="2"/>
            <a:endCxn id="28" idx="0"/>
          </p:cNvCxnSpPr>
          <p:nvPr/>
        </p:nvCxnSpPr>
        <p:spPr>
          <a:xfrm rot="16200000" flipH="1">
            <a:off x="1283945" y="3547859"/>
            <a:ext cx="455096" cy="15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242091" y="4196834"/>
            <a:ext cx="71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pixels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42900" y="1190626"/>
            <a:ext cx="2238375" cy="4152900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657725" y="1181101"/>
            <a:ext cx="4286251" cy="4067174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Approximately-Euclidean pixel embedding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008" y="1186834"/>
            <a:ext cx="1925632" cy="12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03509" y="2178595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10243" y="1309916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03876" y="1162496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34356" y="2071181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endParaRPr lang="en-GB" i="1" dirty="0"/>
          </a:p>
        </p:txBody>
      </p:sp>
      <p:cxnSp>
        <p:nvCxnSpPr>
          <p:cNvPr id="65" name="Straight Connector 64"/>
          <p:cNvCxnSpPr>
            <a:stCxn id="27" idx="1"/>
          </p:cNvCxnSpPr>
          <p:nvPr/>
        </p:nvCxnSpPr>
        <p:spPr>
          <a:xfrm rot="10800000" flipV="1">
            <a:off x="2225040" y="1347162"/>
            <a:ext cx="278836" cy="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8" idx="1"/>
          </p:cNvCxnSpPr>
          <p:nvPr/>
        </p:nvCxnSpPr>
        <p:spPr>
          <a:xfrm rot="10800000" flipV="1">
            <a:off x="2400300" y="2255846"/>
            <a:ext cx="134056" cy="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eft Bracket 75"/>
          <p:cNvSpPr/>
          <p:nvPr/>
        </p:nvSpPr>
        <p:spPr>
          <a:xfrm>
            <a:off x="842010" y="3215640"/>
            <a:ext cx="45720" cy="10439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 Bracket 76"/>
          <p:cNvSpPr/>
          <p:nvPr/>
        </p:nvSpPr>
        <p:spPr>
          <a:xfrm flipH="1">
            <a:off x="2030730" y="3215640"/>
            <a:ext cx="45720" cy="10439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526422" y="4319081"/>
            <a:ext cx="1961884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 matrix</a:t>
            </a:r>
            <a:endParaRPr lang="en-GB" i="1" dirty="0"/>
          </a:p>
        </p:txBody>
      </p:sp>
      <p:sp>
        <p:nvSpPr>
          <p:cNvPr id="84" name="Rectangle 83"/>
          <p:cNvSpPr/>
          <p:nvPr/>
        </p:nvSpPr>
        <p:spPr>
          <a:xfrm>
            <a:off x="1251728" y="2969349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/>
          <p:cNvSpPr/>
          <p:nvPr/>
        </p:nvSpPr>
        <p:spPr>
          <a:xfrm>
            <a:off x="635767" y="3593040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905774" y="3700732"/>
            <a:ext cx="10869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4" idx="2"/>
          </p:cNvCxnSpPr>
          <p:nvPr/>
        </p:nvCxnSpPr>
        <p:spPr>
          <a:xfrm rot="16200000" flipH="1">
            <a:off x="789087" y="3687562"/>
            <a:ext cx="1094757" cy="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22" idx="4"/>
          </p:cNvCxnSpPr>
          <p:nvPr/>
        </p:nvCxnSpPr>
        <p:spPr>
          <a:xfrm rot="5400000">
            <a:off x="6225396" y="4804557"/>
            <a:ext cx="695328" cy="161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638800" y="4076700"/>
            <a:ext cx="971550" cy="46355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4"/>
          </p:cNvCxnSpPr>
          <p:nvPr/>
        </p:nvCxnSpPr>
        <p:spPr>
          <a:xfrm rot="16200000" flipH="1">
            <a:off x="4499036" y="3403660"/>
            <a:ext cx="2276477" cy="3057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19700" y="4498978"/>
            <a:ext cx="1346200" cy="63182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5410201" y="4441826"/>
            <a:ext cx="219075" cy="10477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6572250" y="4521200"/>
            <a:ext cx="1187450" cy="61595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Approximately-Euclidean pixel embedding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008" y="1186834"/>
            <a:ext cx="1925632" cy="12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03509" y="2178595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10243" y="1309916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8"/>
          <p:cNvGrpSpPr/>
          <p:nvPr/>
        </p:nvGrpSpPr>
        <p:grpSpPr>
          <a:xfrm>
            <a:off x="4505325" y="1724025"/>
            <a:ext cx="3752850" cy="3105149"/>
            <a:chOff x="4210050" y="1990725"/>
            <a:chExt cx="3752850" cy="3105149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019676" y="3095625"/>
              <a:ext cx="2219325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4210050" y="4229099"/>
              <a:ext cx="1924050" cy="8667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34100" y="4229100"/>
              <a:ext cx="1828800" cy="771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498406" y="4303864"/>
            <a:ext cx="150922" cy="15383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560285" y="2113115"/>
            <a:ext cx="150922" cy="15383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03876" y="1162496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34356" y="2071181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endParaRPr lang="en-GB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9306" y="4184649"/>
            <a:ext cx="48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q</a:t>
            </a:r>
            <a:r>
              <a:rPr lang="en-US" sz="2800" i="1" baseline="-25000" dirty="0" err="1" smtClean="0"/>
              <a:t>j</a:t>
            </a:r>
            <a:endParaRPr lang="en-GB" sz="2800" i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68081" y="18248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q</a:t>
            </a:r>
            <a:r>
              <a:rPr lang="en-US" sz="2800" i="1" baseline="-25000" dirty="0" err="1" smtClean="0"/>
              <a:t>i</a:t>
            </a:r>
            <a:endParaRPr lang="en-GB" sz="2800" i="1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5550142" y="4494366"/>
            <a:ext cx="158508" cy="77634"/>
          </a:xfrm>
          <a:prstGeom prst="ellipse">
            <a:avLst/>
          </a:prstGeom>
          <a:ln w="127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508750" y="5091264"/>
            <a:ext cx="130234" cy="64936"/>
          </a:xfrm>
          <a:prstGeom prst="ellipse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>
            <a:stCxn id="27" idx="1"/>
          </p:cNvCxnSpPr>
          <p:nvPr/>
        </p:nvCxnSpPr>
        <p:spPr>
          <a:xfrm rot="10800000" flipV="1">
            <a:off x="2225040" y="1347162"/>
            <a:ext cx="278836" cy="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8" idx="1"/>
          </p:cNvCxnSpPr>
          <p:nvPr/>
        </p:nvCxnSpPr>
        <p:spPr>
          <a:xfrm rot="10800000" flipV="1">
            <a:off x="2400300" y="2255846"/>
            <a:ext cx="134056" cy="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6-Point Star 81"/>
          <p:cNvSpPr/>
          <p:nvPr/>
        </p:nvSpPr>
        <p:spPr>
          <a:xfrm>
            <a:off x="1258306" y="3632150"/>
            <a:ext cx="160020" cy="16002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Arrow Connector 32"/>
          <p:cNvCxnSpPr/>
          <p:nvPr/>
        </p:nvCxnSpPr>
        <p:spPr>
          <a:xfrm rot="16200000" flipH="1">
            <a:off x="5048406" y="2823811"/>
            <a:ext cx="2059442" cy="884762"/>
          </a:xfrm>
          <a:prstGeom prst="straightConnector1">
            <a:avLst/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arrow"/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26422" y="4319081"/>
            <a:ext cx="1961884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dissimilarity matrix</a:t>
            </a:r>
            <a:endParaRPr lang="en-GB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6631057" y="2935980"/>
            <a:ext cx="1249060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embedding</a:t>
            </a:r>
            <a:endParaRPr lang="en-GB" i="1" dirty="0"/>
          </a:p>
        </p:txBody>
      </p:sp>
      <p:sp>
        <p:nvSpPr>
          <p:cNvPr id="46" name="Left Bracket 45"/>
          <p:cNvSpPr/>
          <p:nvPr/>
        </p:nvSpPr>
        <p:spPr>
          <a:xfrm>
            <a:off x="842010" y="3215640"/>
            <a:ext cx="45720" cy="10439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 Bracket 46"/>
          <p:cNvSpPr/>
          <p:nvPr/>
        </p:nvSpPr>
        <p:spPr>
          <a:xfrm flipH="1">
            <a:off x="2030730" y="3215640"/>
            <a:ext cx="45720" cy="104394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1251728" y="2969349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35767" y="3593040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905774" y="3700732"/>
            <a:ext cx="10869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8" idx="2"/>
          </p:cNvCxnSpPr>
          <p:nvPr/>
        </p:nvCxnSpPr>
        <p:spPr>
          <a:xfrm rot="16200000" flipH="1">
            <a:off x="789087" y="3687562"/>
            <a:ext cx="1094757" cy="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22" idx="4"/>
          </p:cNvCxnSpPr>
          <p:nvPr/>
        </p:nvCxnSpPr>
        <p:spPr>
          <a:xfrm rot="5400000">
            <a:off x="6225396" y="4804557"/>
            <a:ext cx="695328" cy="1614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638800" y="4076700"/>
            <a:ext cx="971550" cy="46355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3" idx="4"/>
          </p:cNvCxnSpPr>
          <p:nvPr/>
        </p:nvCxnSpPr>
        <p:spPr>
          <a:xfrm rot="16200000" flipH="1">
            <a:off x="4499036" y="3403660"/>
            <a:ext cx="2276477" cy="3057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219700" y="4498978"/>
            <a:ext cx="1346200" cy="63182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0800000">
            <a:off x="5410201" y="4441826"/>
            <a:ext cx="219075" cy="104775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6572250" y="4521200"/>
            <a:ext cx="1187450" cy="61595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Approximately-Euclidean pixel embedding</a:t>
            </a:r>
            <a:endParaRPr lang="en-GB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8008" y="1186834"/>
            <a:ext cx="1925632" cy="128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203509" y="2178595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10243" y="1309916"/>
            <a:ext cx="168216" cy="17146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38"/>
          <p:cNvGrpSpPr/>
          <p:nvPr/>
        </p:nvGrpSpPr>
        <p:grpSpPr>
          <a:xfrm>
            <a:off x="4505325" y="1724025"/>
            <a:ext cx="3752850" cy="3105149"/>
            <a:chOff x="4210050" y="1990725"/>
            <a:chExt cx="3752850" cy="3105149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5019676" y="3095625"/>
              <a:ext cx="2219325" cy="9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800000" flipV="1">
              <a:off x="4210050" y="4229099"/>
              <a:ext cx="1924050" cy="8667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134100" y="4229100"/>
              <a:ext cx="1828800" cy="7715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6498406" y="4303864"/>
            <a:ext cx="150922" cy="15383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560285" y="2113115"/>
            <a:ext cx="150922" cy="153836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503876" y="1162496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smtClean="0"/>
              <a:t>p</a:t>
            </a:r>
            <a:r>
              <a:rPr lang="en-US" i="1" baseline="-25000" dirty="0" smtClean="0"/>
              <a:t>i</a:t>
            </a:r>
            <a:endParaRPr lang="en-GB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34356" y="2071181"/>
            <a:ext cx="827791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j</a:t>
            </a:r>
            <a:endParaRPr lang="en-GB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6579306" y="4184649"/>
            <a:ext cx="482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q</a:t>
            </a:r>
            <a:r>
              <a:rPr lang="en-US" sz="2800" i="1" baseline="-25000" dirty="0" err="1" smtClean="0"/>
              <a:t>j</a:t>
            </a:r>
            <a:endParaRPr lang="en-GB" sz="2800" i="1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5668081" y="18248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/>
              <a:t>q</a:t>
            </a:r>
            <a:r>
              <a:rPr lang="en-US" sz="2800" i="1" baseline="-25000" dirty="0" err="1" smtClean="0"/>
              <a:t>i</a:t>
            </a:r>
            <a:endParaRPr lang="en-GB" sz="2800" i="1" baseline="-25000" dirty="0"/>
          </a:p>
        </p:txBody>
      </p:sp>
      <p:sp>
        <p:nvSpPr>
          <p:cNvPr id="62" name="Oval 61"/>
          <p:cNvSpPr/>
          <p:nvPr/>
        </p:nvSpPr>
        <p:spPr>
          <a:xfrm>
            <a:off x="5550142" y="4494366"/>
            <a:ext cx="158508" cy="77634"/>
          </a:xfrm>
          <a:prstGeom prst="ellipse">
            <a:avLst/>
          </a:prstGeom>
          <a:ln w="127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6508750" y="5091264"/>
            <a:ext cx="130234" cy="64936"/>
          </a:xfrm>
          <a:prstGeom prst="ellipse">
            <a:avLst/>
          </a:prstGeom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5" name="Straight Connector 64"/>
          <p:cNvCxnSpPr>
            <a:stCxn id="27" idx="1"/>
          </p:cNvCxnSpPr>
          <p:nvPr/>
        </p:nvCxnSpPr>
        <p:spPr>
          <a:xfrm rot="10800000" flipV="1">
            <a:off x="2225040" y="1347162"/>
            <a:ext cx="278836" cy="9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8" idx="1"/>
          </p:cNvCxnSpPr>
          <p:nvPr/>
        </p:nvCxnSpPr>
        <p:spPr>
          <a:xfrm rot="10800000" flipV="1">
            <a:off x="2400300" y="2255846"/>
            <a:ext cx="134056" cy="7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2"/>
          <p:cNvGrpSpPr/>
          <p:nvPr/>
        </p:nvGrpSpPr>
        <p:grpSpPr>
          <a:xfrm>
            <a:off x="381000" y="3793301"/>
            <a:ext cx="3278502" cy="1319719"/>
            <a:chOff x="381000" y="3793301"/>
            <a:chExt cx="3278502" cy="1319719"/>
          </a:xfrm>
        </p:grpSpPr>
        <p:sp>
          <p:nvSpPr>
            <p:cNvPr id="74" name="Rounded Rectangle 73"/>
            <p:cNvSpPr/>
            <p:nvPr/>
          </p:nvSpPr>
          <p:spPr>
            <a:xfrm>
              <a:off x="381000" y="3825240"/>
              <a:ext cx="3253740" cy="128778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" name="Group 72"/>
            <p:cNvGrpSpPr/>
            <p:nvPr/>
          </p:nvGrpSpPr>
          <p:grpSpPr>
            <a:xfrm>
              <a:off x="481967" y="4112166"/>
              <a:ext cx="3177535" cy="619124"/>
              <a:chOff x="504827" y="4135026"/>
              <a:chExt cx="3177535" cy="619124"/>
            </a:xfrm>
          </p:grpSpPr>
          <p:sp>
            <p:nvSpPr>
              <p:cNvPr id="37" name="Rounded Rectangle 36"/>
              <p:cNvSpPr/>
              <p:nvPr/>
            </p:nvSpPr>
            <p:spPr>
              <a:xfrm flipV="1">
                <a:off x="504827" y="4135026"/>
                <a:ext cx="3028948" cy="619124"/>
              </a:xfrm>
              <a:prstGeom prst="roundRect">
                <a:avLst/>
              </a:prstGeom>
              <a:solidFill>
                <a:srgbClr val="FFFFFF">
                  <a:alpha val="6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</a:t>
                </a:r>
              </a:p>
            </p:txBody>
          </p:sp>
          <p:grpSp>
            <p:nvGrpSpPr>
              <p:cNvPr id="6" name="Group 14"/>
              <p:cNvGrpSpPr/>
              <p:nvPr/>
            </p:nvGrpSpPr>
            <p:grpSpPr>
              <a:xfrm>
                <a:off x="2346740" y="4182978"/>
                <a:ext cx="1335622" cy="523220"/>
                <a:chOff x="760560" y="4176968"/>
                <a:chExt cx="1335622" cy="523220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760560" y="4176968"/>
                  <a:ext cx="133562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Script MT Bold" pitchFamily="66" charset="0"/>
                    </a:rPr>
                    <a:t>D(  ,   )</a:t>
                  </a:r>
                  <a:endParaRPr lang="en-GB" sz="2800" dirty="0">
                    <a:latin typeface="Script MT Bold" pitchFamily="66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293419" y="4362077"/>
                  <a:ext cx="129397" cy="138023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644227" y="4376454"/>
                  <a:ext cx="129397" cy="138023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2048581" y="4213756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≈</a:t>
                </a:r>
                <a:endParaRPr lang="en-GB" sz="24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5325" y="4182978"/>
                <a:ext cx="1533525" cy="523220"/>
              </a:xfrm>
              <a:prstGeom prst="rect">
                <a:avLst/>
              </a:prstGeom>
              <a:solidFill>
                <a:srgbClr val="FFFFFF">
                  <a:alpha val="34118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i="1" dirty="0" err="1" smtClean="0"/>
                  <a:t>q</a:t>
                </a:r>
                <a:r>
                  <a:rPr lang="en-US" sz="2800" i="1" baseline="-25000" dirty="0" err="1" smtClean="0"/>
                  <a:t>i</a:t>
                </a:r>
                <a:r>
                  <a:rPr lang="en-GB" sz="2800" i="1" dirty="0" smtClean="0"/>
                  <a:t> -  </a:t>
                </a:r>
                <a:r>
                  <a:rPr lang="en-US" sz="2800" i="1" dirty="0" err="1" smtClean="0"/>
                  <a:t>q</a:t>
                </a:r>
                <a:r>
                  <a:rPr lang="en-US" sz="2800" i="1" baseline="-25000" dirty="0" err="1" smtClean="0"/>
                  <a:t>j</a:t>
                </a:r>
                <a:r>
                  <a:rPr lang="en-GB" sz="2800" i="1" baseline="-25000" dirty="0" smtClean="0"/>
                  <a:t> </a:t>
                </a:r>
                <a:r>
                  <a:rPr lang="en-GB" sz="2800" i="1" dirty="0" smtClean="0"/>
                  <a:t>  </a:t>
                </a:r>
                <a:r>
                  <a:rPr lang="en-US" sz="2800" i="1" baseline="-25000" dirty="0" smtClean="0"/>
                  <a:t>2</a:t>
                </a:r>
                <a:endParaRPr lang="en-GB" sz="2800" i="1" dirty="0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 rot="5400000">
                <a:off x="490538" y="4443794"/>
                <a:ext cx="3524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528638" y="4443794"/>
                <a:ext cx="3524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488758" y="4443794"/>
                <a:ext cx="3524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526858" y="4443794"/>
                <a:ext cx="352425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484576" y="3793301"/>
              <a:ext cx="2603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For each p</a:t>
              </a:r>
              <a:r>
                <a:rPr lang="en-US" i="1" baseline="-25000" dirty="0" smtClean="0"/>
                <a:t>i  </a:t>
              </a:r>
              <a:r>
                <a:rPr lang="en-US" dirty="0" smtClean="0"/>
                <a:t>find </a:t>
              </a:r>
              <a:r>
                <a:rPr lang="en-US" dirty="0" err="1" smtClean="0"/>
                <a:t>q</a:t>
              </a:r>
              <a:r>
                <a:rPr lang="en-US" i="1" baseline="-25000" dirty="0" err="1" smtClean="0"/>
                <a:t>i</a:t>
              </a:r>
              <a:r>
                <a:rPr lang="en-US" dirty="0" smtClean="0"/>
                <a:t> so that</a:t>
              </a:r>
              <a:endParaRPr lang="en-GB" i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2676" y="4700081"/>
              <a:ext cx="2092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holds for all pixels </a:t>
              </a:r>
              <a:r>
                <a:rPr lang="en-US" i="1" dirty="0" smtClean="0"/>
                <a:t>p</a:t>
              </a:r>
              <a:r>
                <a:rPr lang="en-US" i="1" baseline="-25000" dirty="0" smtClean="0"/>
                <a:t>i</a:t>
              </a:r>
              <a:endParaRPr lang="en-GB" i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631057" y="2935980"/>
            <a:ext cx="1249060" cy="369332"/>
          </a:xfrm>
          <a:prstGeom prst="rect">
            <a:avLst/>
          </a:prstGeom>
          <a:solidFill>
            <a:srgbClr val="FFFFFF">
              <a:alpha val="3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embedding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56456"/>
            <a:ext cx="8229600" cy="810344"/>
          </a:xfrm>
        </p:spPr>
        <p:txBody>
          <a:bodyPr/>
          <a:lstStyle/>
          <a:p>
            <a:r>
              <a:rPr lang="en-US" dirty="0" smtClean="0"/>
              <a:t>Landmark multidimensional scaling (LMDS) </a:t>
            </a:r>
            <a:r>
              <a:rPr lang="en-US" sz="1800" dirty="0" smtClean="0"/>
              <a:t>[dST02]</a:t>
            </a:r>
            <a:endParaRPr lang="en-GB" dirty="0"/>
          </a:p>
        </p:txBody>
      </p:sp>
      <p:grpSp>
        <p:nvGrpSpPr>
          <p:cNvPr id="3" name="Group 9"/>
          <p:cNvGrpSpPr/>
          <p:nvPr/>
        </p:nvGrpSpPr>
        <p:grpSpPr>
          <a:xfrm>
            <a:off x="6820573" y="1326089"/>
            <a:ext cx="1180416" cy="986286"/>
            <a:chOff x="6828742" y="1251837"/>
            <a:chExt cx="1234440" cy="1082040"/>
          </a:xfrm>
        </p:grpSpPr>
        <p:sp>
          <p:nvSpPr>
            <p:cNvPr id="4" name="Left Bracket 3"/>
            <p:cNvSpPr/>
            <p:nvPr/>
          </p:nvSpPr>
          <p:spPr>
            <a:xfrm>
              <a:off x="6828742" y="1274696"/>
              <a:ext cx="45720" cy="10439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eft Bracket 4"/>
            <p:cNvSpPr/>
            <p:nvPr/>
          </p:nvSpPr>
          <p:spPr>
            <a:xfrm flipH="1">
              <a:off x="8017462" y="1274696"/>
              <a:ext cx="45720" cy="10439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5411" y="1716656"/>
              <a:ext cx="1188721" cy="6096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98701" y="1251837"/>
              <a:ext cx="67251" cy="1082040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4687"/>
            <a:ext cx="8229600" cy="4600576"/>
          </a:xfrm>
        </p:spPr>
        <p:txBody>
          <a:bodyPr/>
          <a:lstStyle/>
          <a:p>
            <a:r>
              <a:rPr lang="en-US" dirty="0" smtClean="0"/>
              <a:t>distance matrix might be huge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12</a:t>
            </a:r>
            <a:r>
              <a:rPr lang="en-US" dirty="0" smtClean="0"/>
              <a:t> elements for 1 </a:t>
            </a:r>
            <a:r>
              <a:rPr lang="en-US" dirty="0" err="1" smtClean="0"/>
              <a:t>MPix</a:t>
            </a:r>
            <a:r>
              <a:rPr lang="en-US" dirty="0" smtClean="0"/>
              <a:t> image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stochastic sampling approach</a:t>
            </a:r>
          </a:p>
          <a:p>
            <a:pPr lvl="1"/>
            <a:r>
              <a:rPr lang="en-US" dirty="0" err="1" smtClean="0"/>
              <a:t>Nystrom</a:t>
            </a:r>
            <a:r>
              <a:rPr lang="en-US" dirty="0" smtClean="0"/>
              <a:t> approximation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time: </a:t>
            </a:r>
            <a:r>
              <a:rPr lang="en-US" i="1" dirty="0" smtClean="0"/>
              <a:t>O(N(c+p</a:t>
            </a:r>
            <a:r>
              <a:rPr lang="en-US" i="1" baseline="30000" dirty="0" smtClean="0"/>
              <a:t>2</a:t>
            </a:r>
            <a:r>
              <a:rPr lang="en-US" i="1" dirty="0" smtClean="0"/>
              <a:t>) + c</a:t>
            </a:r>
            <a:r>
              <a:rPr lang="en-US" i="1" baseline="30000" dirty="0" smtClean="0"/>
              <a:t>3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space</a:t>
            </a:r>
            <a:r>
              <a:rPr lang="en-US" i="1" dirty="0" smtClean="0"/>
              <a:t>: O(</a:t>
            </a:r>
            <a:r>
              <a:rPr lang="en-US" i="1" dirty="0" err="1" smtClean="0"/>
              <a:t>Nc</a:t>
            </a:r>
            <a:r>
              <a:rPr lang="en-US" i="1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grpSp>
        <p:nvGrpSpPr>
          <p:cNvPr id="8" name="Group 22"/>
          <p:cNvGrpSpPr/>
          <p:nvPr/>
        </p:nvGrpSpPr>
        <p:grpSpPr>
          <a:xfrm>
            <a:off x="6826325" y="2681149"/>
            <a:ext cx="1180416" cy="951558"/>
            <a:chOff x="6852203" y="2776035"/>
            <a:chExt cx="1180416" cy="951558"/>
          </a:xfrm>
        </p:grpSpPr>
        <p:sp>
          <p:nvSpPr>
            <p:cNvPr id="11" name="Left Bracket 10"/>
            <p:cNvSpPr/>
            <p:nvPr/>
          </p:nvSpPr>
          <p:spPr>
            <a:xfrm>
              <a:off x="6852203" y="2776035"/>
              <a:ext cx="43719" cy="9515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Left Bracket 11"/>
            <p:cNvSpPr/>
            <p:nvPr/>
          </p:nvSpPr>
          <p:spPr>
            <a:xfrm flipH="1">
              <a:off x="7988900" y="2776035"/>
              <a:ext cx="43719" cy="9515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7013274" y="3019246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7226059" y="2921480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6955765" y="3548333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7513606" y="3140016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890293" y="3301042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663130" y="3591465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7703388" y="2907103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 </a:t>
            </a:r>
            <a:endParaRPr lang="en-GB" dirty="0"/>
          </a:p>
        </p:txBody>
      </p:sp>
      <p:pic>
        <p:nvPicPr>
          <p:cNvPr id="43010" name="Picture 2" descr="Quick mask mode after refining the selection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0674" y="1566473"/>
            <a:ext cx="3829050" cy="3067050"/>
          </a:xfrm>
          <a:prstGeom prst="rect">
            <a:avLst/>
          </a:prstGeom>
          <a:noFill/>
        </p:spPr>
      </p:pic>
      <p:pic>
        <p:nvPicPr>
          <p:cNvPr id="6" name="Picture 5" descr="This image is a perfect candidate for the magnetic lasso tool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143" y="1592353"/>
            <a:ext cx="3829050" cy="306705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4080294" y="2984740"/>
            <a:ext cx="793631" cy="379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56456"/>
            <a:ext cx="8229600" cy="810344"/>
          </a:xfrm>
        </p:spPr>
        <p:txBody>
          <a:bodyPr/>
          <a:lstStyle/>
          <a:p>
            <a:r>
              <a:rPr lang="en-US" dirty="0" smtClean="0"/>
              <a:t>Landmark multidimensional scaling (LMDS) </a:t>
            </a:r>
            <a:r>
              <a:rPr lang="en-US" sz="1800" dirty="0" smtClean="0"/>
              <a:t>[dST02]</a:t>
            </a:r>
            <a:endParaRPr lang="en-GB" dirty="0"/>
          </a:p>
        </p:txBody>
      </p:sp>
      <p:grpSp>
        <p:nvGrpSpPr>
          <p:cNvPr id="3" name="Group 9"/>
          <p:cNvGrpSpPr/>
          <p:nvPr/>
        </p:nvGrpSpPr>
        <p:grpSpPr>
          <a:xfrm>
            <a:off x="6820573" y="1326089"/>
            <a:ext cx="1180416" cy="986286"/>
            <a:chOff x="6828742" y="1251837"/>
            <a:chExt cx="1234440" cy="1082040"/>
          </a:xfrm>
        </p:grpSpPr>
        <p:sp>
          <p:nvSpPr>
            <p:cNvPr id="4" name="Left Bracket 3"/>
            <p:cNvSpPr/>
            <p:nvPr/>
          </p:nvSpPr>
          <p:spPr>
            <a:xfrm>
              <a:off x="6828742" y="1274696"/>
              <a:ext cx="45720" cy="10439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eft Bracket 4"/>
            <p:cNvSpPr/>
            <p:nvPr/>
          </p:nvSpPr>
          <p:spPr>
            <a:xfrm flipH="1">
              <a:off x="8017462" y="1274696"/>
              <a:ext cx="45720" cy="1043940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5411" y="1716656"/>
              <a:ext cx="1188721" cy="6096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298701" y="1251837"/>
              <a:ext cx="67251" cy="1082040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154687"/>
            <a:ext cx="8229600" cy="4600576"/>
          </a:xfrm>
        </p:spPr>
        <p:txBody>
          <a:bodyPr/>
          <a:lstStyle/>
          <a:p>
            <a:r>
              <a:rPr lang="en-US" dirty="0" smtClean="0"/>
              <a:t>distance matrix might be huge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12</a:t>
            </a:r>
            <a:r>
              <a:rPr lang="en-US" dirty="0" smtClean="0"/>
              <a:t> elements for 1 </a:t>
            </a:r>
            <a:r>
              <a:rPr lang="en-US" dirty="0" err="1" smtClean="0"/>
              <a:t>MPix</a:t>
            </a:r>
            <a:r>
              <a:rPr lang="en-US" dirty="0" smtClean="0"/>
              <a:t> image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stochastic sampling approach</a:t>
            </a:r>
          </a:p>
          <a:p>
            <a:pPr lvl="1"/>
            <a:r>
              <a:rPr lang="en-US" dirty="0" err="1" smtClean="0"/>
              <a:t>Nystrom</a:t>
            </a:r>
            <a:r>
              <a:rPr lang="en-US" dirty="0" smtClean="0"/>
              <a:t> approximation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Complexity</a:t>
            </a:r>
          </a:p>
          <a:p>
            <a:pPr lvl="1"/>
            <a:r>
              <a:rPr lang="en-US" dirty="0" smtClean="0"/>
              <a:t>time: </a:t>
            </a:r>
            <a:r>
              <a:rPr lang="en-US" i="1" dirty="0" smtClean="0"/>
              <a:t>O(N(c+p</a:t>
            </a:r>
            <a:r>
              <a:rPr lang="en-US" i="1" baseline="30000" dirty="0" smtClean="0"/>
              <a:t>2</a:t>
            </a:r>
            <a:r>
              <a:rPr lang="en-US" i="1" dirty="0" smtClean="0"/>
              <a:t>) + c</a:t>
            </a:r>
            <a:r>
              <a:rPr lang="en-US" i="1" baseline="30000" dirty="0" smtClean="0"/>
              <a:t>3</a:t>
            </a:r>
            <a:r>
              <a:rPr lang="en-US" i="1" dirty="0" smtClean="0"/>
              <a:t>)</a:t>
            </a:r>
          </a:p>
          <a:p>
            <a:pPr lvl="1"/>
            <a:r>
              <a:rPr lang="en-US" dirty="0" smtClean="0"/>
              <a:t>space</a:t>
            </a:r>
            <a:r>
              <a:rPr lang="en-US" i="1" dirty="0" smtClean="0"/>
              <a:t>: O(</a:t>
            </a:r>
            <a:r>
              <a:rPr lang="en-US" i="1" dirty="0" err="1" smtClean="0"/>
              <a:t>Nc</a:t>
            </a:r>
            <a:r>
              <a:rPr lang="en-US" i="1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92809" y="4658241"/>
            <a:ext cx="4115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N: # pixels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c: # stochastic samples</a:t>
            </a:r>
          </a:p>
          <a:p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</a:rPr>
              <a:t>p: dimensionality of embedding</a:t>
            </a:r>
            <a:endParaRPr lang="en-GB" sz="2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8" name="Group 33"/>
          <p:cNvGrpSpPr/>
          <p:nvPr/>
        </p:nvGrpSpPr>
        <p:grpSpPr>
          <a:xfrm>
            <a:off x="6826325" y="2681149"/>
            <a:ext cx="1180416" cy="951558"/>
            <a:chOff x="6852203" y="2776035"/>
            <a:chExt cx="1180416" cy="951558"/>
          </a:xfrm>
        </p:grpSpPr>
        <p:sp>
          <p:nvSpPr>
            <p:cNvPr id="35" name="Left Bracket 34"/>
            <p:cNvSpPr/>
            <p:nvPr/>
          </p:nvSpPr>
          <p:spPr>
            <a:xfrm>
              <a:off x="6852203" y="2776035"/>
              <a:ext cx="43719" cy="9515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Left Bracket 35"/>
            <p:cNvSpPr/>
            <p:nvPr/>
          </p:nvSpPr>
          <p:spPr>
            <a:xfrm flipH="1">
              <a:off x="7988900" y="2776035"/>
              <a:ext cx="43719" cy="9515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7013274" y="3019246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7226059" y="2921480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6955765" y="3548333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/>
            <p:cNvSpPr/>
            <p:nvPr/>
          </p:nvSpPr>
          <p:spPr>
            <a:xfrm>
              <a:off x="7513606" y="3140016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7890293" y="3301042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7663130" y="3591465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7703388" y="2907103"/>
              <a:ext cx="91657" cy="862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42900" y="1190626"/>
            <a:ext cx="4352925" cy="4152900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967538" y="1181101"/>
            <a:ext cx="1976438" cy="3533774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graphicFrame>
        <p:nvGraphicFramePr>
          <p:cNvPr id="21" name="Diagram 20"/>
          <p:cNvGraphicFramePr/>
          <p:nvPr/>
        </p:nvGraphicFramePr>
        <p:xfrm>
          <a:off x="474453" y="1397000"/>
          <a:ext cx="8195094" cy="113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7156149" y="2272876"/>
            <a:ext cx="1768775" cy="130852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46801" y="2311711"/>
            <a:ext cx="1751162" cy="114586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t`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809331" y="23176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grpSp>
        <p:nvGrpSpPr>
          <p:cNvPr id="3" name="Group 52"/>
          <p:cNvGrpSpPr/>
          <p:nvPr/>
        </p:nvGrpSpPr>
        <p:grpSpPr>
          <a:xfrm>
            <a:off x="2912130" y="2514600"/>
            <a:ext cx="1583669" cy="1581150"/>
            <a:chOff x="2914650" y="2409825"/>
            <a:chExt cx="1501946" cy="1447800"/>
          </a:xfrm>
        </p:grpSpPr>
        <p:pic>
          <p:nvPicPr>
            <p:cNvPr id="19460" name="Picture 4" descr="http://doi.ieeecomputersociety.org/cms/Computer.org/dl/trans/tg/2012/03/figures/ttg201203040720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4002" t="1343" r="66767" b="50839"/>
            <a:stretch>
              <a:fillRect/>
            </a:stretch>
          </p:blipFill>
          <p:spPr bwMode="auto">
            <a:xfrm>
              <a:off x="2974804" y="2409825"/>
              <a:ext cx="1441792" cy="1447800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2914650" y="2438400"/>
              <a:ext cx="438150" cy="88582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914650" y="2943224"/>
              <a:ext cx="247650" cy="53340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801056" y="4231451"/>
            <a:ext cx="178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embedded pixels</a:t>
            </a:r>
            <a:endParaRPr lang="en-GB" dirty="0"/>
          </a:p>
        </p:txBody>
      </p:sp>
      <p:cxnSp>
        <p:nvCxnSpPr>
          <p:cNvPr id="56" name="Straight Connector 55"/>
          <p:cNvCxnSpPr>
            <a:stCxn id="54" idx="0"/>
          </p:cNvCxnSpPr>
          <p:nvPr/>
        </p:nvCxnSpPr>
        <p:spPr>
          <a:xfrm rot="16200000" flipV="1">
            <a:off x="3378272" y="3917878"/>
            <a:ext cx="545276" cy="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>
          <a:xfrm>
            <a:off x="5066756" y="2279526"/>
            <a:ext cx="1743619" cy="2521073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22167" y="2500129"/>
            <a:ext cx="1339680" cy="84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191125" y="3572130"/>
            <a:ext cx="704850" cy="105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/>
          <p:nvPr/>
        </p:nvSpPr>
        <p:spPr>
          <a:xfrm>
            <a:off x="5829240" y="4320659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[KK11]</a:t>
            </a:r>
            <a:endParaRPr lang="en-GB" dirty="0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96150" y="2418559"/>
            <a:ext cx="1543050" cy="1030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677352" y="2404614"/>
            <a:ext cx="1653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image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scribbles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dissimilarity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>
          <a:xfrm>
            <a:off x="342900" y="1190626"/>
            <a:ext cx="6506474" cy="4152900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can’t be serious! What about results?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embedding</a:t>
            </a:r>
          </a:p>
          <a:p>
            <a:r>
              <a:rPr lang="en-US" dirty="0" smtClean="0"/>
              <a:t>Role of fully-connected CRF (FC-CRF)</a:t>
            </a:r>
          </a:p>
          <a:p>
            <a:r>
              <a:rPr lang="en-US" dirty="0" smtClean="0"/>
              <a:t>Validation</a:t>
            </a:r>
          </a:p>
          <a:p>
            <a:r>
              <a:rPr lang="en-US" dirty="0" smtClean="0"/>
              <a:t>Comparison with related work</a:t>
            </a:r>
          </a:p>
          <a:p>
            <a:r>
              <a:rPr lang="en-US" dirty="0" smtClean="0"/>
              <a:t>Examples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allows use of arbitrary dissimilarities</a:t>
            </a:r>
            <a:endParaRPr lang="en-GB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918" y="1424994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267" y="1424994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1863300" y="108693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965953" y="1088501"/>
            <a:ext cx="360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Euclidean distance in RGB </a:t>
            </a:r>
            <a:r>
              <a:rPr lang="en-US" sz="2000" dirty="0" smtClean="0"/>
              <a:t>[KK11</a:t>
            </a:r>
            <a:r>
              <a:rPr lang="en-US" sz="2000" dirty="0" smtClean="0"/>
              <a:t>]</a:t>
            </a:r>
            <a:endParaRPr lang="en-US" sz="2000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7267" y="3509681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355034" y="5204505"/>
            <a:ext cx="3303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Chi-squared distance </a:t>
            </a:r>
          </a:p>
          <a:p>
            <a:pPr algn="ctr"/>
            <a:r>
              <a:rPr lang="en-US" sz="2000" dirty="0" smtClean="0"/>
              <a:t>on local histograms + FC-CCRF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981"/>
            <a:ext cx="8229600" cy="810344"/>
          </a:xfrm>
        </p:spPr>
        <p:txBody>
          <a:bodyPr/>
          <a:lstStyle/>
          <a:p>
            <a:r>
              <a:rPr lang="en-US" dirty="0" smtClean="0"/>
              <a:t>Embedding alone is not sufficiently accurate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28790" y="5198754"/>
            <a:ext cx="426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Chi-squared distance (local histograms)</a:t>
            </a:r>
          </a:p>
          <a:p>
            <a:pPr algn="ctr"/>
            <a:r>
              <a:rPr lang="en-US" sz="2000" dirty="0" smtClean="0"/>
              <a:t>+ nearest </a:t>
            </a:r>
            <a:r>
              <a:rPr lang="en-US" sz="2000" dirty="0" err="1" smtClean="0"/>
              <a:t>neighbour</a:t>
            </a:r>
            <a:r>
              <a:rPr lang="en-US" sz="2000" dirty="0" smtClean="0"/>
              <a:t> labeling</a:t>
            </a:r>
            <a:endParaRPr lang="en-US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8918" y="1424994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7267" y="1424994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63300" y="1086939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Input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65953" y="1088501"/>
            <a:ext cx="360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Euclidean distance in RGB </a:t>
            </a:r>
            <a:r>
              <a:rPr lang="en-US" sz="2000" dirty="0" smtClean="0"/>
              <a:t>[KK11</a:t>
            </a:r>
            <a:r>
              <a:rPr lang="en-US" sz="2000" dirty="0" smtClean="0"/>
              <a:t>]</a:t>
            </a:r>
            <a:endParaRPr lang="en-US" sz="2000" dirty="0" smtClean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918" y="3509681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7267" y="3509681"/>
            <a:ext cx="2570670" cy="171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55034" y="5204505"/>
            <a:ext cx="3303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Chi-squared distance </a:t>
            </a:r>
          </a:p>
          <a:p>
            <a:pPr algn="ctr"/>
            <a:r>
              <a:rPr lang="en-US" sz="2000" dirty="0" smtClean="0"/>
              <a:t>on local histograms + FC-CCRF</a:t>
            </a:r>
            <a:endParaRPr lang="en-US" sz="2000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4664734" y="1125390"/>
            <a:ext cx="4142836" cy="2066384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Validation: Accurate output for high input errors</a:t>
            </a:r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897" y="1243917"/>
            <a:ext cx="3830128" cy="437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631742" y="2642469"/>
            <a:ext cx="1699312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Precise output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32300" y="5434542"/>
            <a:ext cx="1537409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Precise input</a:t>
            </a:r>
            <a:endParaRPr lang="en-US" sz="2000" dirty="0" smtClean="0"/>
          </a:p>
        </p:txBody>
      </p:sp>
      <p:cxnSp>
        <p:nvCxnSpPr>
          <p:cNvPr id="10" name="Straight Connector 9"/>
          <p:cNvCxnSpPr>
            <a:stCxn id="7" idx="1"/>
          </p:cNvCxnSpPr>
          <p:nvPr/>
        </p:nvCxnSpPr>
        <p:spPr>
          <a:xfrm rot="10800000">
            <a:off x="2941608" y="2777706"/>
            <a:ext cx="3690134" cy="6481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1406115" y="4339079"/>
            <a:ext cx="3001993" cy="18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dominant </a:t>
            </a:r>
            <a:r>
              <a:rPr lang="en-US" dirty="0" err="1" smtClean="0"/>
              <a:t>vs</a:t>
            </a:r>
            <a:r>
              <a:rPr lang="en-US" dirty="0" smtClean="0"/>
              <a:t> texture dominant selection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896" y="1441287"/>
            <a:ext cx="3608960" cy="42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426" y="1457848"/>
            <a:ext cx="3791390" cy="423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81772" y="1141473"/>
            <a:ext cx="1807739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Color dominant</a:t>
            </a:r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921501" y="1129971"/>
            <a:ext cx="2026902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Texture dominant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V="1">
            <a:off x="1311214" y="2264634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 flipV="1">
            <a:off x="1299720" y="3089862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 flipV="1">
            <a:off x="1296852" y="3871960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76377" y="4761794"/>
            <a:ext cx="7151298" cy="6469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comparison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1089" y="1104479"/>
            <a:ext cx="1145952" cy="484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0669" y="1104473"/>
            <a:ext cx="1165160" cy="484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1667" y="1096673"/>
            <a:ext cx="1139550" cy="481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8541" y="1093548"/>
            <a:ext cx="1017916" cy="48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94844" y="4876725"/>
            <a:ext cx="675634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Ours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13449" y="3723684"/>
            <a:ext cx="72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[LJH10]</a:t>
            </a:r>
            <a:endParaRPr lang="en-US" sz="1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22075" y="2938691"/>
            <a:ext cx="72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[CLT12]</a:t>
            </a:r>
            <a:endParaRPr lang="en-US" sz="1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30701" y="2110571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[FFL10]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available: 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brush and lasso</a:t>
            </a:r>
          </a:p>
          <a:p>
            <a:pPr lvl="1"/>
            <a:r>
              <a:rPr lang="en-US" dirty="0" smtClean="0"/>
              <a:t>magnetic lasso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[MB95]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edge-aware brush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[CPD07,OH08]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for multi-touch screens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[BWB06]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User indication</a:t>
            </a:r>
          </a:p>
          <a:p>
            <a:pPr lvl="1"/>
            <a:r>
              <a:rPr lang="en-US" dirty="0" smtClean="0"/>
              <a:t>bounding box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[RKB04]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scribbles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GB" sz="1800" dirty="0" smtClean="0">
                <a:solidFill>
                  <a:schemeClr val="accent5">
                    <a:lumMod val="75000"/>
                  </a:schemeClr>
                </a:solidFill>
              </a:rPr>
              <a:t>BJ01, ADA*04, LSS09, LAA08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6" descr="The selection is inverted and the background deleted.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8394" y="1245774"/>
            <a:ext cx="2174338" cy="1741634"/>
          </a:xfrm>
          <a:prstGeom prst="rect">
            <a:avLst/>
          </a:prstGeom>
          <a:noFill/>
        </p:spPr>
      </p:pic>
      <p:pic>
        <p:nvPicPr>
          <p:cNvPr id="9" name="Picture 8" descr="This image is a perfect candidate for the magnetic lasso tool.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25054" y="3886970"/>
            <a:ext cx="2147566" cy="1720190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6835242" y="4166558"/>
            <a:ext cx="669739" cy="1036298"/>
          </a:xfrm>
          <a:custGeom>
            <a:avLst/>
            <a:gdLst>
              <a:gd name="connsiteX0" fmla="*/ 74516 w 669739"/>
              <a:gd name="connsiteY0" fmla="*/ 0 h 1036298"/>
              <a:gd name="connsiteX1" fmla="*/ 83143 w 669739"/>
              <a:gd name="connsiteY1" fmla="*/ 129397 h 1036298"/>
              <a:gd name="connsiteX2" fmla="*/ 117649 w 669739"/>
              <a:gd name="connsiteY2" fmla="*/ 138023 h 1036298"/>
              <a:gd name="connsiteX3" fmla="*/ 134901 w 669739"/>
              <a:gd name="connsiteY3" fmla="*/ 181155 h 1036298"/>
              <a:gd name="connsiteX4" fmla="*/ 83143 w 669739"/>
              <a:gd name="connsiteY4" fmla="*/ 258793 h 1036298"/>
              <a:gd name="connsiteX5" fmla="*/ 57264 w 669739"/>
              <a:gd name="connsiteY5" fmla="*/ 301925 h 1036298"/>
              <a:gd name="connsiteX6" fmla="*/ 40011 w 669739"/>
              <a:gd name="connsiteY6" fmla="*/ 336431 h 1036298"/>
              <a:gd name="connsiteX7" fmla="*/ 14132 w 669739"/>
              <a:gd name="connsiteY7" fmla="*/ 362310 h 1036298"/>
              <a:gd name="connsiteX8" fmla="*/ 91769 w 669739"/>
              <a:gd name="connsiteY8" fmla="*/ 422695 h 1036298"/>
              <a:gd name="connsiteX9" fmla="*/ 152154 w 669739"/>
              <a:gd name="connsiteY9" fmla="*/ 457200 h 1036298"/>
              <a:gd name="connsiteX10" fmla="*/ 91769 w 669739"/>
              <a:gd name="connsiteY10" fmla="*/ 552091 h 1036298"/>
              <a:gd name="connsiteX11" fmla="*/ 65890 w 669739"/>
              <a:gd name="connsiteY11" fmla="*/ 595223 h 1036298"/>
              <a:gd name="connsiteX12" fmla="*/ 48637 w 669739"/>
              <a:gd name="connsiteY12" fmla="*/ 621102 h 1036298"/>
              <a:gd name="connsiteX13" fmla="*/ 40011 w 669739"/>
              <a:gd name="connsiteY13" fmla="*/ 646982 h 1036298"/>
              <a:gd name="connsiteX14" fmla="*/ 109022 w 669739"/>
              <a:gd name="connsiteY14" fmla="*/ 629729 h 1036298"/>
              <a:gd name="connsiteX15" fmla="*/ 186660 w 669739"/>
              <a:gd name="connsiteY15" fmla="*/ 603850 h 1036298"/>
              <a:gd name="connsiteX16" fmla="*/ 229792 w 669739"/>
              <a:gd name="connsiteY16" fmla="*/ 569344 h 1036298"/>
              <a:gd name="connsiteX17" fmla="*/ 290177 w 669739"/>
              <a:gd name="connsiteY17" fmla="*/ 552091 h 1036298"/>
              <a:gd name="connsiteX18" fmla="*/ 428200 w 669739"/>
              <a:gd name="connsiteY18" fmla="*/ 508959 h 1036298"/>
              <a:gd name="connsiteX19" fmla="*/ 462705 w 669739"/>
              <a:gd name="connsiteY19" fmla="*/ 543465 h 1036298"/>
              <a:gd name="connsiteX20" fmla="*/ 428200 w 669739"/>
              <a:gd name="connsiteY20" fmla="*/ 577970 h 1036298"/>
              <a:gd name="connsiteX21" fmla="*/ 376441 w 669739"/>
              <a:gd name="connsiteY21" fmla="*/ 646982 h 1036298"/>
              <a:gd name="connsiteX22" fmla="*/ 367815 w 669739"/>
              <a:gd name="connsiteY22" fmla="*/ 681487 h 1036298"/>
              <a:gd name="connsiteX23" fmla="*/ 488584 w 669739"/>
              <a:gd name="connsiteY23" fmla="*/ 715993 h 1036298"/>
              <a:gd name="connsiteX24" fmla="*/ 454079 w 669739"/>
              <a:gd name="connsiteY24" fmla="*/ 767751 h 1036298"/>
              <a:gd name="connsiteX25" fmla="*/ 471332 w 669739"/>
              <a:gd name="connsiteY25" fmla="*/ 828136 h 1036298"/>
              <a:gd name="connsiteX26" fmla="*/ 505837 w 669739"/>
              <a:gd name="connsiteY26" fmla="*/ 836763 h 1036298"/>
              <a:gd name="connsiteX27" fmla="*/ 609354 w 669739"/>
              <a:gd name="connsiteY27" fmla="*/ 845389 h 1036298"/>
              <a:gd name="connsiteX28" fmla="*/ 566222 w 669739"/>
              <a:gd name="connsiteY28" fmla="*/ 914400 h 1036298"/>
              <a:gd name="connsiteX29" fmla="*/ 592101 w 669739"/>
              <a:gd name="connsiteY29" fmla="*/ 992038 h 1036298"/>
              <a:gd name="connsiteX30" fmla="*/ 609354 w 669739"/>
              <a:gd name="connsiteY30" fmla="*/ 1026544 h 1036298"/>
              <a:gd name="connsiteX31" fmla="*/ 669739 w 669739"/>
              <a:gd name="connsiteY31" fmla="*/ 1035170 h 103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69739" h="1036298">
                <a:moveTo>
                  <a:pt x="74516" y="0"/>
                </a:moveTo>
                <a:cubicBezTo>
                  <a:pt x="73040" y="17718"/>
                  <a:pt x="44285" y="103492"/>
                  <a:pt x="83143" y="129397"/>
                </a:cubicBezTo>
                <a:cubicBezTo>
                  <a:pt x="93008" y="135973"/>
                  <a:pt x="106147" y="135148"/>
                  <a:pt x="117649" y="138023"/>
                </a:cubicBezTo>
                <a:cubicBezTo>
                  <a:pt x="123400" y="152400"/>
                  <a:pt x="134901" y="165670"/>
                  <a:pt x="134901" y="181155"/>
                </a:cubicBezTo>
                <a:cubicBezTo>
                  <a:pt x="134901" y="201027"/>
                  <a:pt x="89192" y="250151"/>
                  <a:pt x="83143" y="258793"/>
                </a:cubicBezTo>
                <a:cubicBezTo>
                  <a:pt x="73528" y="272529"/>
                  <a:pt x="65407" y="287268"/>
                  <a:pt x="57264" y="301925"/>
                </a:cubicBezTo>
                <a:cubicBezTo>
                  <a:pt x="51019" y="313166"/>
                  <a:pt x="47485" y="325967"/>
                  <a:pt x="40011" y="336431"/>
                </a:cubicBezTo>
                <a:cubicBezTo>
                  <a:pt x="32920" y="346358"/>
                  <a:pt x="22758" y="353684"/>
                  <a:pt x="14132" y="362310"/>
                </a:cubicBezTo>
                <a:cubicBezTo>
                  <a:pt x="45540" y="487949"/>
                  <a:pt x="0" y="403030"/>
                  <a:pt x="91769" y="422695"/>
                </a:cubicBezTo>
                <a:cubicBezTo>
                  <a:pt x="114437" y="427552"/>
                  <a:pt x="132026" y="445698"/>
                  <a:pt x="152154" y="457200"/>
                </a:cubicBezTo>
                <a:cubicBezTo>
                  <a:pt x="102799" y="555911"/>
                  <a:pt x="152874" y="464799"/>
                  <a:pt x="91769" y="552091"/>
                </a:cubicBezTo>
                <a:cubicBezTo>
                  <a:pt x="82154" y="565827"/>
                  <a:pt x="74776" y="581005"/>
                  <a:pt x="65890" y="595223"/>
                </a:cubicBezTo>
                <a:cubicBezTo>
                  <a:pt x="60395" y="604015"/>
                  <a:pt x="54388" y="612476"/>
                  <a:pt x="48637" y="621102"/>
                </a:cubicBezTo>
                <a:cubicBezTo>
                  <a:pt x="45762" y="629729"/>
                  <a:pt x="31009" y="645696"/>
                  <a:pt x="40011" y="646982"/>
                </a:cubicBezTo>
                <a:cubicBezTo>
                  <a:pt x="63484" y="650336"/>
                  <a:pt x="86274" y="636420"/>
                  <a:pt x="109022" y="629729"/>
                </a:cubicBezTo>
                <a:cubicBezTo>
                  <a:pt x="135193" y="622032"/>
                  <a:pt x="186660" y="603850"/>
                  <a:pt x="186660" y="603850"/>
                </a:cubicBezTo>
                <a:cubicBezTo>
                  <a:pt x="201037" y="592348"/>
                  <a:pt x="213324" y="577578"/>
                  <a:pt x="229792" y="569344"/>
                </a:cubicBezTo>
                <a:cubicBezTo>
                  <a:pt x="248516" y="559982"/>
                  <a:pt x="270215" y="558395"/>
                  <a:pt x="290177" y="552091"/>
                </a:cubicBezTo>
                <a:cubicBezTo>
                  <a:pt x="435538" y="506187"/>
                  <a:pt x="348434" y="528899"/>
                  <a:pt x="428200" y="508959"/>
                </a:cubicBezTo>
                <a:cubicBezTo>
                  <a:pt x="439702" y="520461"/>
                  <a:pt x="462705" y="527199"/>
                  <a:pt x="462705" y="543465"/>
                </a:cubicBezTo>
                <a:cubicBezTo>
                  <a:pt x="462705" y="559731"/>
                  <a:pt x="438613" y="565474"/>
                  <a:pt x="428200" y="577970"/>
                </a:cubicBezTo>
                <a:cubicBezTo>
                  <a:pt x="409792" y="600060"/>
                  <a:pt x="376441" y="646982"/>
                  <a:pt x="376441" y="646982"/>
                </a:cubicBezTo>
                <a:cubicBezTo>
                  <a:pt x="373566" y="658484"/>
                  <a:pt x="364558" y="670088"/>
                  <a:pt x="367815" y="681487"/>
                </a:cubicBezTo>
                <a:cubicBezTo>
                  <a:pt x="380705" y="726603"/>
                  <a:pt x="473824" y="714651"/>
                  <a:pt x="488584" y="715993"/>
                </a:cubicBezTo>
                <a:cubicBezTo>
                  <a:pt x="477082" y="733246"/>
                  <a:pt x="448383" y="747814"/>
                  <a:pt x="454079" y="767751"/>
                </a:cubicBezTo>
                <a:cubicBezTo>
                  <a:pt x="459830" y="787879"/>
                  <a:pt x="458772" y="811389"/>
                  <a:pt x="471332" y="828136"/>
                </a:cubicBezTo>
                <a:cubicBezTo>
                  <a:pt x="478445" y="837621"/>
                  <a:pt x="494073" y="835292"/>
                  <a:pt x="505837" y="836763"/>
                </a:cubicBezTo>
                <a:cubicBezTo>
                  <a:pt x="540195" y="841058"/>
                  <a:pt x="574848" y="842514"/>
                  <a:pt x="609354" y="845389"/>
                </a:cubicBezTo>
                <a:cubicBezTo>
                  <a:pt x="600202" y="857592"/>
                  <a:pt x="568043" y="896185"/>
                  <a:pt x="566222" y="914400"/>
                </a:cubicBezTo>
                <a:cubicBezTo>
                  <a:pt x="561518" y="961441"/>
                  <a:pt x="574059" y="960464"/>
                  <a:pt x="592101" y="992038"/>
                </a:cubicBezTo>
                <a:cubicBezTo>
                  <a:pt x="598481" y="1003203"/>
                  <a:pt x="598890" y="1019070"/>
                  <a:pt x="609354" y="1026544"/>
                </a:cubicBezTo>
                <a:cubicBezTo>
                  <a:pt x="623009" y="1036298"/>
                  <a:pt x="651598" y="1035170"/>
                  <a:pt x="669739" y="1035170"/>
                </a:cubicBezTo>
              </a:path>
            </a:pathLst>
          </a:custGeom>
          <a:ln>
            <a:solidFill>
              <a:srgbClr val="0070C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6219645" y="4054415"/>
            <a:ext cx="439947" cy="388189"/>
          </a:xfrm>
          <a:custGeom>
            <a:avLst/>
            <a:gdLst>
              <a:gd name="connsiteX0" fmla="*/ 0 w 439947"/>
              <a:gd name="connsiteY0" fmla="*/ 388189 h 388189"/>
              <a:gd name="connsiteX1" fmla="*/ 8627 w 439947"/>
              <a:gd name="connsiteY1" fmla="*/ 353683 h 388189"/>
              <a:gd name="connsiteX2" fmla="*/ 69012 w 439947"/>
              <a:gd name="connsiteY2" fmla="*/ 267419 h 388189"/>
              <a:gd name="connsiteX3" fmla="*/ 94891 w 439947"/>
              <a:gd name="connsiteY3" fmla="*/ 258793 h 388189"/>
              <a:gd name="connsiteX4" fmla="*/ 129397 w 439947"/>
              <a:gd name="connsiteY4" fmla="*/ 293298 h 388189"/>
              <a:gd name="connsiteX5" fmla="*/ 155276 w 439947"/>
              <a:gd name="connsiteY5" fmla="*/ 301925 h 388189"/>
              <a:gd name="connsiteX6" fmla="*/ 163902 w 439947"/>
              <a:gd name="connsiteY6" fmla="*/ 267419 h 388189"/>
              <a:gd name="connsiteX7" fmla="*/ 198408 w 439947"/>
              <a:gd name="connsiteY7" fmla="*/ 198408 h 388189"/>
              <a:gd name="connsiteX8" fmla="*/ 224287 w 439947"/>
              <a:gd name="connsiteY8" fmla="*/ 189781 h 388189"/>
              <a:gd name="connsiteX9" fmla="*/ 276046 w 439947"/>
              <a:gd name="connsiteY9" fmla="*/ 189781 h 388189"/>
              <a:gd name="connsiteX10" fmla="*/ 293298 w 439947"/>
              <a:gd name="connsiteY10" fmla="*/ 138023 h 388189"/>
              <a:gd name="connsiteX11" fmla="*/ 319178 w 439947"/>
              <a:gd name="connsiteY11" fmla="*/ 94891 h 388189"/>
              <a:gd name="connsiteX12" fmla="*/ 327804 w 439947"/>
              <a:gd name="connsiteY12" fmla="*/ 69011 h 388189"/>
              <a:gd name="connsiteX13" fmla="*/ 353683 w 439947"/>
              <a:gd name="connsiteY13" fmla="*/ 60385 h 388189"/>
              <a:gd name="connsiteX14" fmla="*/ 396815 w 439947"/>
              <a:gd name="connsiteY14" fmla="*/ 43132 h 388189"/>
              <a:gd name="connsiteX15" fmla="*/ 439947 w 439947"/>
              <a:gd name="connsiteY15" fmla="*/ 0 h 38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9947" h="388189">
                <a:moveTo>
                  <a:pt x="0" y="388189"/>
                </a:moveTo>
                <a:cubicBezTo>
                  <a:pt x="2876" y="376687"/>
                  <a:pt x="4067" y="364627"/>
                  <a:pt x="8627" y="353683"/>
                </a:cubicBezTo>
                <a:cubicBezTo>
                  <a:pt x="29241" y="304209"/>
                  <a:pt x="29201" y="287324"/>
                  <a:pt x="69012" y="267419"/>
                </a:cubicBezTo>
                <a:cubicBezTo>
                  <a:pt x="77145" y="263353"/>
                  <a:pt x="86265" y="261668"/>
                  <a:pt x="94891" y="258793"/>
                </a:cubicBezTo>
                <a:cubicBezTo>
                  <a:pt x="106393" y="270295"/>
                  <a:pt x="120776" y="279504"/>
                  <a:pt x="129397" y="293298"/>
                </a:cubicBezTo>
                <a:cubicBezTo>
                  <a:pt x="149163" y="324924"/>
                  <a:pt x="123903" y="348983"/>
                  <a:pt x="155276" y="301925"/>
                </a:cubicBezTo>
                <a:cubicBezTo>
                  <a:pt x="158151" y="290423"/>
                  <a:pt x="161330" y="278993"/>
                  <a:pt x="163902" y="267419"/>
                </a:cubicBezTo>
                <a:cubicBezTo>
                  <a:pt x="172570" y="228413"/>
                  <a:pt x="164118" y="221268"/>
                  <a:pt x="198408" y="198408"/>
                </a:cubicBezTo>
                <a:cubicBezTo>
                  <a:pt x="205974" y="193364"/>
                  <a:pt x="215661" y="192657"/>
                  <a:pt x="224287" y="189781"/>
                </a:cubicBezTo>
                <a:cubicBezTo>
                  <a:pt x="237559" y="194205"/>
                  <a:pt x="262774" y="208362"/>
                  <a:pt x="276046" y="189781"/>
                </a:cubicBezTo>
                <a:cubicBezTo>
                  <a:pt x="286616" y="174983"/>
                  <a:pt x="283941" y="153617"/>
                  <a:pt x="293298" y="138023"/>
                </a:cubicBezTo>
                <a:cubicBezTo>
                  <a:pt x="301925" y="123646"/>
                  <a:pt x="311680" y="109888"/>
                  <a:pt x="319178" y="94891"/>
                </a:cubicBezTo>
                <a:cubicBezTo>
                  <a:pt x="323245" y="86758"/>
                  <a:pt x="321374" y="75441"/>
                  <a:pt x="327804" y="69011"/>
                </a:cubicBezTo>
                <a:cubicBezTo>
                  <a:pt x="334234" y="62581"/>
                  <a:pt x="345169" y="63578"/>
                  <a:pt x="353683" y="60385"/>
                </a:cubicBezTo>
                <a:cubicBezTo>
                  <a:pt x="368182" y="54948"/>
                  <a:pt x="382438" y="48883"/>
                  <a:pt x="396815" y="43132"/>
                </a:cubicBezTo>
                <a:lnTo>
                  <a:pt x="439947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05" y="2829404"/>
            <a:ext cx="8532132" cy="19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Quantitative comparison</a:t>
            </a:r>
            <a:endParaRPr lang="en-GB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627" y="4525659"/>
            <a:ext cx="1497750" cy="101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4650" y="4525659"/>
            <a:ext cx="1345720" cy="10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13998" y="4525659"/>
            <a:ext cx="1707112" cy="11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4617" y="4525659"/>
            <a:ext cx="1304428" cy="8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188475" y="2711444"/>
            <a:ext cx="675634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Ours</a:t>
            </a:r>
            <a:endParaRPr lang="en-US" sz="2000" dirty="0" smtClean="0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rot="16200000" flipH="1">
            <a:off x="1508065" y="3129781"/>
            <a:ext cx="140555" cy="10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648308" y="3010620"/>
            <a:ext cx="310551" cy="37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89893" y="2999119"/>
            <a:ext cx="313427" cy="37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05" y="2829404"/>
            <a:ext cx="8532132" cy="19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Quantitative comparison</a:t>
            </a:r>
            <a:endParaRPr lang="en-GB" dirty="0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6627" y="4525659"/>
            <a:ext cx="1497750" cy="1017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04650" y="4525659"/>
            <a:ext cx="1345720" cy="10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13998" y="4525659"/>
            <a:ext cx="1707112" cy="11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884617" y="4525659"/>
            <a:ext cx="1304428" cy="85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188475" y="2711444"/>
            <a:ext cx="675634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Ours</a:t>
            </a:r>
            <a:endParaRPr lang="en-US" sz="2000" dirty="0" smtClean="0"/>
          </a:p>
        </p:txBody>
      </p:sp>
      <p:cxnSp>
        <p:nvCxnSpPr>
          <p:cNvPr id="30" name="Straight Connector 29"/>
          <p:cNvCxnSpPr>
            <a:stCxn id="28" idx="2"/>
          </p:cNvCxnSpPr>
          <p:nvPr/>
        </p:nvCxnSpPr>
        <p:spPr>
          <a:xfrm rot="16200000" flipH="1">
            <a:off x="1508065" y="3129781"/>
            <a:ext cx="140555" cy="10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32788" y="1224960"/>
            <a:ext cx="1466850" cy="163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2166" y="1207707"/>
            <a:ext cx="1533525" cy="170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648308" y="3010620"/>
            <a:ext cx="310551" cy="37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689893" y="2999119"/>
            <a:ext cx="313427" cy="379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Our selection is robust</a:t>
            </a:r>
          </a:p>
          <a:p>
            <a:pPr lvl="1"/>
            <a:r>
              <a:rPr lang="en-US" sz="2400" dirty="0" smtClean="0"/>
              <a:t>relies on relative indication of foreground and background</a:t>
            </a:r>
            <a:endParaRPr lang="en-GB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54" y="2579299"/>
            <a:ext cx="7831440" cy="263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Most selection algorithms require precise input</a:t>
            </a:r>
          </a:p>
          <a:p>
            <a:pPr lvl="1"/>
            <a:r>
              <a:rPr lang="en-US" sz="2000" dirty="0" smtClean="0"/>
              <a:t>ours is relatively robust</a:t>
            </a:r>
          </a:p>
          <a:p>
            <a:pPr lvl="1"/>
            <a:endParaRPr lang="en-US" sz="2000" dirty="0" smtClean="0"/>
          </a:p>
          <a:p>
            <a:r>
              <a:rPr lang="en-US" sz="2800" dirty="0" err="1" smtClean="0"/>
              <a:t>Genaralising</a:t>
            </a:r>
            <a:r>
              <a:rPr lang="en-US" sz="2800" dirty="0" smtClean="0"/>
              <a:t> dissimilarities is powerful</a:t>
            </a:r>
          </a:p>
          <a:p>
            <a:pPr lvl="1"/>
            <a:r>
              <a:rPr lang="en-US" sz="2000" dirty="0" smtClean="0"/>
              <a:t>in context of </a:t>
            </a:r>
            <a:r>
              <a:rPr lang="en-US" sz="2000" dirty="0" err="1" smtClean="0"/>
              <a:t>pairwise</a:t>
            </a:r>
            <a:r>
              <a:rPr lang="en-US" sz="2000" dirty="0" smtClean="0"/>
              <a:t> potentials for FC-CRF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Two distance metrics stood out</a:t>
            </a:r>
          </a:p>
          <a:p>
            <a:pPr lvl="1"/>
            <a:r>
              <a:rPr lang="en-US" sz="2000" dirty="0" smtClean="0"/>
              <a:t>RGB distance (</a:t>
            </a:r>
            <a:r>
              <a:rPr lang="en-US" sz="2000" dirty="0" err="1" smtClean="0"/>
              <a:t>colour</a:t>
            </a:r>
            <a:r>
              <a:rPr lang="en-US" sz="2000" dirty="0" smtClean="0"/>
              <a:t> dominant images)</a:t>
            </a:r>
          </a:p>
          <a:p>
            <a:pPr lvl="1"/>
            <a:r>
              <a:rPr lang="en-US" sz="2000" dirty="0" smtClean="0"/>
              <a:t>Chi-squared distance on local histograms (tex</a:t>
            </a:r>
            <a:r>
              <a:rPr lang="en-US" sz="2000" dirty="0" smtClean="0"/>
              <a:t>ture dominant images)</a:t>
            </a:r>
          </a:p>
          <a:p>
            <a:pPr lvl="1"/>
            <a:endParaRPr lang="en-US" sz="2000" dirty="0" smtClean="0"/>
          </a:p>
          <a:p>
            <a:endParaRPr lang="en-GB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 flipV="1">
            <a:off x="1311214" y="2264634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1299720" y="3089862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V="1">
            <a:off x="1296852" y="3871960"/>
            <a:ext cx="6630837" cy="4571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6377" y="5409494"/>
            <a:ext cx="7151298" cy="64698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94844" y="5524425"/>
            <a:ext cx="675634" cy="400110"/>
          </a:xfrm>
          <a:prstGeom prst="rect">
            <a:avLst/>
          </a:prstGeom>
          <a:solidFill>
            <a:srgbClr val="FFE265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Ours</a:t>
            </a:r>
            <a:endParaRPr lang="en-US" sz="2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945" y="139700"/>
            <a:ext cx="764191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257300" y="381000"/>
            <a:ext cx="228600" cy="6273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03949" y="4168184"/>
            <a:ext cx="723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[LJH10]</a:t>
            </a:r>
            <a:endParaRPr lang="en-US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12575" y="3383191"/>
            <a:ext cx="72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[CLT12]</a:t>
            </a:r>
            <a:endParaRPr lang="en-US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33901" y="2402671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[FFL10]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with human scribbles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43113"/>
            <a:ext cx="48577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marking can be tedious</a:t>
            </a:r>
            <a:endParaRPr lang="en-GB" dirty="0"/>
          </a:p>
        </p:txBody>
      </p:sp>
      <p:pic>
        <p:nvPicPr>
          <p:cNvPr id="1038" name="Picture 14" descr="The selection after using the magnetic lasso tool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879" y="2194374"/>
            <a:ext cx="2691920" cy="2156214"/>
          </a:xfrm>
          <a:prstGeom prst="rect">
            <a:avLst/>
          </a:prstGeom>
          <a:noFill/>
        </p:spPr>
      </p:pic>
      <p:pic>
        <p:nvPicPr>
          <p:cNvPr id="15" name="Picture 14" descr="Painting away a portion of the mask to reveal the ste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778" y="3381018"/>
            <a:ext cx="3165330" cy="1380764"/>
          </a:xfrm>
          <a:prstGeom prst="rect">
            <a:avLst/>
          </a:prstGeom>
          <a:noFill/>
        </p:spPr>
      </p:pic>
      <p:pic>
        <p:nvPicPr>
          <p:cNvPr id="1046" name="Picture 22" descr="http://www.finishercreative.com/wp-content/uploads/2012/04/Magnifying-Glass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801" y="3473525"/>
            <a:ext cx="2035200" cy="1590136"/>
          </a:xfrm>
          <a:prstGeom prst="rect">
            <a:avLst/>
          </a:prstGeom>
          <a:noFill/>
        </p:spPr>
      </p:pic>
      <p:pic>
        <p:nvPicPr>
          <p:cNvPr id="1048" name="Picture 24" descr="http://www.paint-plus.com/contact/images/contact_brush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0737" y="3983009"/>
            <a:ext cx="1637500" cy="1425756"/>
          </a:xfrm>
          <a:prstGeom prst="rect">
            <a:avLst/>
          </a:prstGeom>
          <a:noFill/>
        </p:spPr>
      </p:pic>
      <p:pic>
        <p:nvPicPr>
          <p:cNvPr id="24" name="Picture 8" descr="Image displayed with a ruby overlay in quick mask mode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4456" y="2296405"/>
            <a:ext cx="3165328" cy="1471944"/>
          </a:xfrm>
          <a:prstGeom prst="rect">
            <a:avLst/>
          </a:prstGeom>
          <a:noFill/>
        </p:spPr>
      </p:pic>
      <p:pic>
        <p:nvPicPr>
          <p:cNvPr id="25" name="Picture 12" descr="Parts of the stem were missed using the magnetic lasso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82742" y="1256123"/>
            <a:ext cx="3165328" cy="153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Precise input </a:t>
            </a:r>
            <a:r>
              <a:rPr lang="en-US" smtClean="0"/>
              <a:t>requires skill…</a:t>
            </a:r>
            <a:endParaRPr lang="en-GB" dirty="0"/>
          </a:p>
        </p:txBody>
      </p:sp>
      <p:pic>
        <p:nvPicPr>
          <p:cNvPr id="4" name="Picture 5" descr="http://www.mixtechs.com/wp-content/uploads/2012/03/ipad-finger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030" y="1365642"/>
            <a:ext cx="4040366" cy="252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http://www.kitv.com/image/view/-/92902/medRes/2/-/maxh/480/maxw/640/-/8nqmo/-/Computer-user-with-mouse-and-keyboard-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7918" y="2885175"/>
            <a:ext cx="4372674" cy="245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 and patience</a:t>
            </a:r>
            <a:endParaRPr lang="en-GB" dirty="0"/>
          </a:p>
        </p:txBody>
      </p:sp>
      <p:pic>
        <p:nvPicPr>
          <p:cNvPr id="43012" name="Picture 4" descr="http://www.buildajapanesegarden.com/_images/buildings/trellis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8448" y="1327000"/>
            <a:ext cx="2343150" cy="3124201"/>
          </a:xfrm>
          <a:prstGeom prst="rect">
            <a:avLst/>
          </a:prstGeom>
          <a:noFill/>
        </p:spPr>
      </p:pic>
      <p:pic>
        <p:nvPicPr>
          <p:cNvPr id="43014" name="Picture 6" descr="http://www.readmeansrun.com/blog/gallery/large/fron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6861" y="1518968"/>
            <a:ext cx="3880810" cy="2587206"/>
          </a:xfrm>
          <a:prstGeom prst="rect">
            <a:avLst/>
          </a:prstGeom>
          <a:noFill/>
        </p:spPr>
      </p:pic>
      <p:pic>
        <p:nvPicPr>
          <p:cNvPr id="58370" name="Picture 2" descr="http://static.giantbomb.com/uploads/original/0/5768/899573-ostric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35025" y="3272975"/>
            <a:ext cx="2301874" cy="2301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approaches: Related work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229600" cy="4600576"/>
          </a:xfrm>
        </p:spPr>
        <p:txBody>
          <a:bodyPr/>
          <a:lstStyle/>
          <a:p>
            <a:r>
              <a:rPr lang="en-US" dirty="0" smtClean="0"/>
              <a:t>soft selection</a:t>
            </a:r>
          </a:p>
          <a:p>
            <a:pPr lvl="1"/>
            <a:r>
              <a:rPr lang="en-US" dirty="0" err="1" smtClean="0"/>
              <a:t>AppProp</a:t>
            </a:r>
            <a:r>
              <a:rPr lang="en-US" dirty="0" smtClean="0"/>
              <a:t> </a:t>
            </a: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[AP08]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instant propagation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[LJH10]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interactive segmentation</a:t>
            </a:r>
          </a:p>
          <a:p>
            <a:pPr lvl="1"/>
            <a:r>
              <a:rPr lang="en-US" dirty="0" smtClean="0"/>
              <a:t>dynamic, iterative graph cut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[SUA12]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6388" y="1368534"/>
            <a:ext cx="1566516" cy="11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61736" y="1365468"/>
            <a:ext cx="1566516" cy="111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7809" y="3380118"/>
            <a:ext cx="2228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9748" y="4673540"/>
            <a:ext cx="19716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related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methods </a:t>
            </a:r>
          </a:p>
          <a:p>
            <a:pPr lvl="1"/>
            <a:r>
              <a:rPr lang="en-US" dirty="0" smtClean="0"/>
              <a:t>require precise input</a:t>
            </a:r>
          </a:p>
          <a:p>
            <a:pPr lvl="1"/>
            <a:r>
              <a:rPr lang="en-US" dirty="0" smtClean="0"/>
              <a:t>unstable</a:t>
            </a:r>
          </a:p>
          <a:p>
            <a:endParaRPr lang="en-US" dirty="0" smtClean="0"/>
          </a:p>
          <a:p>
            <a:r>
              <a:rPr lang="en-US" dirty="0" smtClean="0"/>
              <a:t>Robust methods</a:t>
            </a:r>
          </a:p>
          <a:p>
            <a:pPr lvl="1"/>
            <a:r>
              <a:rPr lang="en-US" dirty="0" smtClean="0"/>
              <a:t>not accurate </a:t>
            </a:r>
          </a:p>
          <a:p>
            <a:pPr lvl="1"/>
            <a:r>
              <a:rPr lang="en-US" dirty="0" smtClean="0"/>
              <a:t>marking is not intuitive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3534</TotalTime>
  <Words>948</Words>
  <Application>Microsoft Macintosh PowerPoint</Application>
  <PresentationFormat>On-screen Show (4:3)</PresentationFormat>
  <Paragraphs>333</Paragraphs>
  <Slides>46</Slides>
  <Notes>2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Tema de Office</vt:lpstr>
      <vt:lpstr>Accurate Binary Image Selection From Inaccurate User Input</vt:lpstr>
      <vt:lpstr>Selection is a common operation in images</vt:lpstr>
      <vt:lpstr>For example </vt:lpstr>
      <vt:lpstr>Tools available: Related work</vt:lpstr>
      <vt:lpstr>Accurate marking can be tedious</vt:lpstr>
      <vt:lpstr>Precise input requires skill…</vt:lpstr>
      <vt:lpstr>… and patience</vt:lpstr>
      <vt:lpstr>Robust approaches: Related work</vt:lpstr>
      <vt:lpstr>Summary of related work</vt:lpstr>
      <vt:lpstr>Ours: intuitive, robust, fast</vt:lpstr>
      <vt:lpstr>Bird’s eye view</vt:lpstr>
      <vt:lpstr>Formulate as labeling problem</vt:lpstr>
      <vt:lpstr>Formulate as labeling problem</vt:lpstr>
      <vt:lpstr>Histogram of probabilities using input scribbles</vt:lpstr>
      <vt:lpstr>Labeling: MAP inference in dense CRF          [KK2011]</vt:lpstr>
      <vt:lpstr>Labeling: MAP inference in dense CRF          [KK2011]</vt:lpstr>
      <vt:lpstr>Fast inference assumes Gaussian kernel       [KK2011]</vt:lpstr>
      <vt:lpstr>Generalizing MAP inference to arbitrary kernels</vt:lpstr>
      <vt:lpstr>Generalizing MAP inference to arbitrary kernels</vt:lpstr>
      <vt:lpstr>Need an Euclidean embedding!</vt:lpstr>
      <vt:lpstr>Contributions</vt:lpstr>
      <vt:lpstr>Overview</vt:lpstr>
      <vt:lpstr>Overview</vt:lpstr>
      <vt:lpstr>Provide dissimilarity measure between pixels</vt:lpstr>
      <vt:lpstr>Overview</vt:lpstr>
      <vt:lpstr>Approximately-Euclidean pixel embedding</vt:lpstr>
      <vt:lpstr>Approximately-Euclidean pixel embedding</vt:lpstr>
      <vt:lpstr>Approximately-Euclidean pixel embedding</vt:lpstr>
      <vt:lpstr>Landmark multidimensional scaling (LMDS) [dST02]</vt:lpstr>
      <vt:lpstr>Landmark multidimensional scaling (LMDS) [dST02]</vt:lpstr>
      <vt:lpstr>Overview</vt:lpstr>
      <vt:lpstr>Overview</vt:lpstr>
      <vt:lpstr>Thank you</vt:lpstr>
      <vt:lpstr>You can’t be serious! What about results?</vt:lpstr>
      <vt:lpstr>Embedding allows use of arbitrary dissimilarities</vt:lpstr>
      <vt:lpstr>Embedding alone is not sufficiently accurate</vt:lpstr>
      <vt:lpstr>Validation: Accurate output for high input errors</vt:lpstr>
      <vt:lpstr>Color dominant vs texture dominant selection</vt:lpstr>
      <vt:lpstr>Qualitative comparison</vt:lpstr>
      <vt:lpstr>Quantitative comparison</vt:lpstr>
      <vt:lpstr>Quantitative comparison</vt:lpstr>
      <vt:lpstr>Summary</vt:lpstr>
      <vt:lpstr>Conclusion</vt:lpstr>
      <vt:lpstr>Thank you</vt:lpstr>
      <vt:lpstr>Slide 45</vt:lpstr>
      <vt:lpstr>And with human scribbles</vt:lpstr>
    </vt:vector>
  </TitlesOfParts>
  <Company>Dept. IMA - UdG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Gonzalez</dc:creator>
  <cp:lastModifiedBy>kartic</cp:lastModifiedBy>
  <cp:revision>341</cp:revision>
  <dcterms:created xsi:type="dcterms:W3CDTF">2013-03-09T12:37:24Z</dcterms:created>
  <dcterms:modified xsi:type="dcterms:W3CDTF">2013-05-06T22:34:27Z</dcterms:modified>
</cp:coreProperties>
</file>