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0243463" cy="21242338"/>
  <p:notesSz cx="20929600" cy="298196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1470025" indent="-10128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2941638" indent="-20272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4411663" indent="-30400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5883275" indent="-40544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32" autoAdjust="0"/>
  </p:normalViewPr>
  <p:slideViewPr>
    <p:cSldViewPr>
      <p:cViewPr varScale="1">
        <p:scale>
          <a:sx n="32" d="100"/>
          <a:sy n="32" d="100"/>
        </p:scale>
        <p:origin x="-150" y="-126"/>
      </p:cViewPr>
      <p:guideLst>
        <p:guide orient="horz" pos="6691"/>
        <p:guide pos="95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png"/><Relationship Id="rId4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9069389" cy="1489076"/>
          </a:xfrm>
          <a:prstGeom prst="rect">
            <a:avLst/>
          </a:prstGeom>
        </p:spPr>
        <p:txBody>
          <a:bodyPr vert="horz" lIns="289927" tIns="144962" rIns="289927" bIns="144962" rtlCol="0"/>
          <a:lstStyle>
            <a:lvl1pPr algn="l">
              <a:defRPr sz="3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855450" y="1"/>
            <a:ext cx="9069389" cy="1489076"/>
          </a:xfrm>
          <a:prstGeom prst="rect">
            <a:avLst/>
          </a:prstGeom>
        </p:spPr>
        <p:txBody>
          <a:bodyPr vert="horz" lIns="289927" tIns="144962" rIns="289927" bIns="144962" rtlCol="0"/>
          <a:lstStyle>
            <a:lvl1pPr algn="r">
              <a:defRPr sz="3800"/>
            </a:lvl1pPr>
          </a:lstStyle>
          <a:p>
            <a:pPr>
              <a:defRPr/>
            </a:pPr>
            <a:fld id="{CFA8A27C-F97D-4722-AB5A-71497F667092}" type="datetimeFigureOut">
              <a:rPr lang="en-US"/>
              <a:pPr>
                <a:defRPr/>
              </a:pPr>
              <a:t>5/7/2010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06663" y="2238375"/>
            <a:ext cx="15916275" cy="11179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89927" tIns="144962" rIns="289927" bIns="144962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92327" y="14162091"/>
            <a:ext cx="16744951" cy="13419138"/>
          </a:xfrm>
          <a:prstGeom prst="rect">
            <a:avLst/>
          </a:prstGeom>
        </p:spPr>
        <p:txBody>
          <a:bodyPr vert="horz" lIns="289927" tIns="144962" rIns="289927" bIns="14496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28325765"/>
            <a:ext cx="9069389" cy="1489076"/>
          </a:xfrm>
          <a:prstGeom prst="rect">
            <a:avLst/>
          </a:prstGeom>
        </p:spPr>
        <p:txBody>
          <a:bodyPr vert="horz" lIns="289927" tIns="144962" rIns="289927" bIns="144962" rtlCol="0" anchor="b"/>
          <a:lstStyle>
            <a:lvl1pPr algn="l">
              <a:defRPr sz="3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855450" y="28325765"/>
            <a:ext cx="9069389" cy="1489076"/>
          </a:xfrm>
          <a:prstGeom prst="rect">
            <a:avLst/>
          </a:prstGeom>
        </p:spPr>
        <p:txBody>
          <a:bodyPr vert="horz" lIns="289927" tIns="144962" rIns="289927" bIns="144962" rtlCol="0" anchor="b"/>
          <a:lstStyle>
            <a:lvl1pPr algn="r">
              <a:defRPr sz="3800"/>
            </a:lvl1pPr>
          </a:lstStyle>
          <a:p>
            <a:pPr>
              <a:defRPr/>
            </a:pPr>
            <a:fld id="{68833C77-9102-4345-ADAD-CB1B507FE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1470025" algn="l" rtl="0" eaLnBrk="0" fontAlgn="base" hangingPunct="0">
      <a:spcBef>
        <a:spcPct val="30000"/>
      </a:spcBef>
      <a:spcAft>
        <a:spcPct val="0"/>
      </a:spcAft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2941638" algn="l" rtl="0" eaLnBrk="0" fontAlgn="base" hangingPunct="0">
      <a:spcBef>
        <a:spcPct val="30000"/>
      </a:spcBef>
      <a:spcAft>
        <a:spcPct val="0"/>
      </a:spcAft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4411663" algn="l" rtl="0" eaLnBrk="0" fontAlgn="base" hangingPunct="0">
      <a:spcBef>
        <a:spcPct val="30000"/>
      </a:spcBef>
      <a:spcAft>
        <a:spcPct val="0"/>
      </a:spcAft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5883275" algn="l" rtl="0" eaLnBrk="0" fontAlgn="base" hangingPunct="0">
      <a:spcBef>
        <a:spcPct val="30000"/>
      </a:spcBef>
      <a:spcAft>
        <a:spcPct val="0"/>
      </a:spcAft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7354976" algn="l" defTabSz="294199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8825972" algn="l" defTabSz="294199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10296967" algn="l" defTabSz="294199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11767962" algn="l" defTabSz="294199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8D2CE09-6BFA-40CA-B144-B2225BB07F53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8260" y="6598895"/>
            <a:ext cx="25706944" cy="4553334"/>
          </a:xfrm>
          <a:prstGeom prst="rect">
            <a:avLst/>
          </a:prstGeom>
        </p:spPr>
        <p:txBody>
          <a:bodyPr lIns="294199" tIns="147100" rIns="294199" bIns="147100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36520" y="12037325"/>
            <a:ext cx="21170424" cy="5428597"/>
          </a:xfrm>
          <a:prstGeom prst="rect">
            <a:avLst/>
          </a:prstGeom>
        </p:spPr>
        <p:txBody>
          <a:bodyPr lIns="294199" tIns="147100" rIns="294199" bIns="14710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0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41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12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83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54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25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296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7679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512888" y="19688175"/>
            <a:ext cx="7056437" cy="1131888"/>
          </a:xfrm>
          <a:prstGeom prst="rect">
            <a:avLst/>
          </a:prstGeom>
        </p:spPr>
        <p:txBody>
          <a:bodyPr vert="horz" wrap="square" lIns="294199" tIns="147100" rIns="294199" bIns="14710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06D25FE-28FA-4243-A8D4-47F8E1303CFF}" type="datetimeFigureOut">
              <a:rPr lang="de-DE"/>
              <a:pPr>
                <a:defRPr/>
              </a:pPr>
              <a:t>07.05.2010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333038" y="19688175"/>
            <a:ext cx="9577387" cy="1131888"/>
          </a:xfrm>
          <a:prstGeom prst="rect">
            <a:avLst/>
          </a:prstGeom>
        </p:spPr>
        <p:txBody>
          <a:bodyPr vert="horz" wrap="square" lIns="294199" tIns="147100" rIns="294199" bIns="14710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21674138" y="19688175"/>
            <a:ext cx="7056437" cy="1131888"/>
          </a:xfrm>
          <a:prstGeom prst="rect">
            <a:avLst/>
          </a:prstGeom>
        </p:spPr>
        <p:txBody>
          <a:bodyPr vert="horz" wrap="square" lIns="294199" tIns="147100" rIns="294199" bIns="14710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2339023-A8C1-4426-92FF-3AFF6507A1A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2173" y="850678"/>
            <a:ext cx="27219117" cy="3540390"/>
          </a:xfrm>
          <a:prstGeom prst="rect">
            <a:avLst/>
          </a:prstGeom>
        </p:spPr>
        <p:txBody>
          <a:bodyPr lIns="294199" tIns="147100" rIns="294199" bIns="147100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12173" y="4956547"/>
            <a:ext cx="27219117" cy="14018961"/>
          </a:xfrm>
          <a:prstGeom prst="rect">
            <a:avLst/>
          </a:prstGeom>
        </p:spPr>
        <p:txBody>
          <a:bodyPr vert="eaVert" lIns="294199" tIns="147100" rIns="294199" bIns="147100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512888" y="19688175"/>
            <a:ext cx="7056437" cy="1131888"/>
          </a:xfrm>
          <a:prstGeom prst="rect">
            <a:avLst/>
          </a:prstGeom>
        </p:spPr>
        <p:txBody>
          <a:bodyPr vert="horz" wrap="square" lIns="294199" tIns="147100" rIns="294199" bIns="14710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2BE7DC7-767E-4465-A231-0FEF0DDFB36D}" type="datetimeFigureOut">
              <a:rPr lang="de-DE"/>
              <a:pPr>
                <a:defRPr/>
              </a:pPr>
              <a:t>07.05.2010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333038" y="19688175"/>
            <a:ext cx="9577387" cy="1131888"/>
          </a:xfrm>
          <a:prstGeom prst="rect">
            <a:avLst/>
          </a:prstGeom>
        </p:spPr>
        <p:txBody>
          <a:bodyPr vert="horz" wrap="square" lIns="294199" tIns="147100" rIns="294199" bIns="14710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21674138" y="19688175"/>
            <a:ext cx="7056437" cy="1131888"/>
          </a:xfrm>
          <a:prstGeom prst="rect">
            <a:avLst/>
          </a:prstGeom>
        </p:spPr>
        <p:txBody>
          <a:bodyPr vert="horz" wrap="square" lIns="294199" tIns="147100" rIns="294199" bIns="14710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77CCE91-B8A1-4AB2-B1F8-3219FD725B3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1926511" y="850680"/>
            <a:ext cx="6804779" cy="18124828"/>
          </a:xfrm>
          <a:prstGeom prst="rect">
            <a:avLst/>
          </a:prstGeom>
        </p:spPr>
        <p:txBody>
          <a:bodyPr vert="eaVert" lIns="294199" tIns="147100" rIns="294199" bIns="147100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12173" y="850680"/>
            <a:ext cx="19910280" cy="18124828"/>
          </a:xfrm>
          <a:prstGeom prst="rect">
            <a:avLst/>
          </a:prstGeom>
        </p:spPr>
        <p:txBody>
          <a:bodyPr vert="eaVert" lIns="294199" tIns="147100" rIns="294199" bIns="147100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512888" y="19688175"/>
            <a:ext cx="7056437" cy="1131888"/>
          </a:xfrm>
          <a:prstGeom prst="rect">
            <a:avLst/>
          </a:prstGeom>
        </p:spPr>
        <p:txBody>
          <a:bodyPr vert="horz" wrap="square" lIns="294199" tIns="147100" rIns="294199" bIns="14710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87745E5-CEBE-40C4-B3BA-C67D73B4B6C0}" type="datetimeFigureOut">
              <a:rPr lang="de-DE"/>
              <a:pPr>
                <a:defRPr/>
              </a:pPr>
              <a:t>07.05.2010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333038" y="19688175"/>
            <a:ext cx="9577387" cy="1131888"/>
          </a:xfrm>
          <a:prstGeom prst="rect">
            <a:avLst/>
          </a:prstGeom>
        </p:spPr>
        <p:txBody>
          <a:bodyPr vert="horz" wrap="square" lIns="294199" tIns="147100" rIns="294199" bIns="14710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21674138" y="19688175"/>
            <a:ext cx="7056437" cy="1131888"/>
          </a:xfrm>
          <a:prstGeom prst="rect">
            <a:avLst/>
          </a:prstGeom>
        </p:spPr>
        <p:txBody>
          <a:bodyPr vert="horz" wrap="square" lIns="294199" tIns="147100" rIns="294199" bIns="14710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9193A4C-AD74-4AAF-B789-1F069B73932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1" descr="gradient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29363"/>
            <a:ext cx="30243463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Grafik 7" descr="gradient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0243463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feld 3"/>
          <p:cNvSpPr txBox="1"/>
          <p:nvPr userDrawn="1"/>
        </p:nvSpPr>
        <p:spPr>
          <a:xfrm>
            <a:off x="0" y="19432588"/>
            <a:ext cx="21926550" cy="1882775"/>
          </a:xfrm>
          <a:prstGeom prst="rect">
            <a:avLst/>
          </a:prstGeom>
          <a:noFill/>
        </p:spPr>
        <p:txBody>
          <a:bodyPr lIns="294199" tIns="147100" rIns="294199" bIns="1471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300" b="1" spc="-483" dirty="0">
                <a:solidFill>
                  <a:schemeClr val="accent6"/>
                </a:solidFill>
                <a:latin typeface="Arial Black" pitchFamily="34" charset="0"/>
              </a:rPr>
              <a:t>3DPVT 2010</a:t>
            </a:r>
          </a:p>
        </p:txBody>
      </p:sp>
      <p:pic>
        <p:nvPicPr>
          <p:cNvPr id="7" name="Grafik 4" descr="tour_eiffel_big_alpha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80505" y="17539906"/>
            <a:ext cx="2999495" cy="3923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12173" y="4956547"/>
            <a:ext cx="27219117" cy="14018961"/>
          </a:xfrm>
          <a:prstGeom prst="rect">
            <a:avLst/>
          </a:prstGeom>
        </p:spPr>
        <p:txBody>
          <a:bodyPr lIns="294199" tIns="147100" rIns="294199" bIns="147100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2173" y="850678"/>
            <a:ext cx="27219117" cy="3540390"/>
          </a:xfrm>
          <a:prstGeom prst="rect">
            <a:avLst/>
          </a:prstGeom>
        </p:spPr>
        <p:txBody>
          <a:bodyPr lIns="294199" tIns="147100" rIns="294199" bIns="147100"/>
          <a:lstStyle>
            <a:lvl1pPr>
              <a:defRPr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025" y="13650171"/>
            <a:ext cx="25706944" cy="4218964"/>
          </a:xfrm>
          <a:prstGeom prst="rect">
            <a:avLst/>
          </a:prstGeom>
        </p:spPr>
        <p:txBody>
          <a:bodyPr lIns="294199" tIns="147100" rIns="294199" bIns="147100" anchor="t"/>
          <a:lstStyle>
            <a:lvl1pPr algn="l">
              <a:defRPr sz="129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89025" y="9003411"/>
            <a:ext cx="25706944" cy="4646760"/>
          </a:xfrm>
          <a:prstGeom prst="rect">
            <a:avLst/>
          </a:prstGeom>
        </p:spPr>
        <p:txBody>
          <a:bodyPr lIns="294199" tIns="147100" rIns="294199" bIns="147100" anchor="b"/>
          <a:lstStyle>
            <a:lvl1pPr marL="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1pPr>
            <a:lvl2pPr marL="1470995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41991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3pPr>
            <a:lvl4pPr marL="441298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88398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5497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2597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29696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76796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512888" y="19688175"/>
            <a:ext cx="7056437" cy="1131888"/>
          </a:xfrm>
          <a:prstGeom prst="rect">
            <a:avLst/>
          </a:prstGeom>
        </p:spPr>
        <p:txBody>
          <a:bodyPr vert="horz" wrap="square" lIns="294199" tIns="147100" rIns="294199" bIns="14710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670806E-0E6C-4472-989C-C0358F6A15C6}" type="datetimeFigureOut">
              <a:rPr lang="de-DE"/>
              <a:pPr>
                <a:defRPr/>
              </a:pPr>
              <a:t>07.05.2010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333038" y="19688175"/>
            <a:ext cx="9577387" cy="1131888"/>
          </a:xfrm>
          <a:prstGeom prst="rect">
            <a:avLst/>
          </a:prstGeom>
        </p:spPr>
        <p:txBody>
          <a:bodyPr vert="horz" wrap="square" lIns="294199" tIns="147100" rIns="294199" bIns="14710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21674138" y="19688175"/>
            <a:ext cx="7056437" cy="1131888"/>
          </a:xfrm>
          <a:prstGeom prst="rect">
            <a:avLst/>
          </a:prstGeom>
        </p:spPr>
        <p:txBody>
          <a:bodyPr vert="horz" wrap="square" lIns="294199" tIns="147100" rIns="294199" bIns="14710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47643E3-F672-4452-A7DF-3A9FCA623E0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2173" y="850678"/>
            <a:ext cx="27219117" cy="3540390"/>
          </a:xfrm>
          <a:prstGeom prst="rect">
            <a:avLst/>
          </a:prstGeom>
        </p:spPr>
        <p:txBody>
          <a:bodyPr lIns="294199" tIns="147100" rIns="294199" bIns="147100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12173" y="4956547"/>
            <a:ext cx="13357529" cy="14018961"/>
          </a:xfrm>
          <a:prstGeom prst="rect">
            <a:avLst/>
          </a:prstGeom>
        </p:spPr>
        <p:txBody>
          <a:bodyPr lIns="294199" tIns="147100" rIns="294199" bIns="147100"/>
          <a:lstStyle>
            <a:lvl1pPr>
              <a:defRPr sz="9000"/>
            </a:lvl1pPr>
            <a:lvl2pPr>
              <a:defRPr sz="7700"/>
            </a:lvl2pPr>
            <a:lvl3pPr>
              <a:defRPr sz="64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373761" y="4956547"/>
            <a:ext cx="13357529" cy="14018961"/>
          </a:xfrm>
          <a:prstGeom prst="rect">
            <a:avLst/>
          </a:prstGeom>
        </p:spPr>
        <p:txBody>
          <a:bodyPr lIns="294199" tIns="147100" rIns="294199" bIns="147100"/>
          <a:lstStyle>
            <a:lvl1pPr>
              <a:defRPr sz="9000"/>
            </a:lvl1pPr>
            <a:lvl2pPr>
              <a:defRPr sz="7700"/>
            </a:lvl2pPr>
            <a:lvl3pPr>
              <a:defRPr sz="64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1512888" y="19688175"/>
            <a:ext cx="7056437" cy="1131888"/>
          </a:xfrm>
          <a:prstGeom prst="rect">
            <a:avLst/>
          </a:prstGeom>
        </p:spPr>
        <p:txBody>
          <a:bodyPr vert="horz" wrap="square" lIns="294199" tIns="147100" rIns="294199" bIns="14710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A635A1C-B8C8-434D-AF59-781855C5D335}" type="datetimeFigureOut">
              <a:rPr lang="de-DE"/>
              <a:pPr>
                <a:defRPr/>
              </a:pPr>
              <a:t>07.05.2010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333038" y="19688175"/>
            <a:ext cx="9577387" cy="1131888"/>
          </a:xfrm>
          <a:prstGeom prst="rect">
            <a:avLst/>
          </a:prstGeom>
        </p:spPr>
        <p:txBody>
          <a:bodyPr vert="horz" wrap="square" lIns="294199" tIns="147100" rIns="294199" bIns="14710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21674138" y="19688175"/>
            <a:ext cx="7056437" cy="1131888"/>
          </a:xfrm>
          <a:prstGeom prst="rect">
            <a:avLst/>
          </a:prstGeom>
        </p:spPr>
        <p:txBody>
          <a:bodyPr vert="horz" wrap="square" lIns="294199" tIns="147100" rIns="294199" bIns="14710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661E74A-A4C4-4A87-AE58-D4F2AE97F01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2173" y="850678"/>
            <a:ext cx="27219117" cy="3540390"/>
          </a:xfrm>
          <a:prstGeom prst="rect">
            <a:avLst/>
          </a:prstGeom>
        </p:spPr>
        <p:txBody>
          <a:bodyPr lIns="294199" tIns="147100" rIns="294199" bIns="147100"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2173" y="4754942"/>
            <a:ext cx="13362782" cy="1981633"/>
          </a:xfrm>
          <a:prstGeom prst="rect">
            <a:avLst/>
          </a:prstGeom>
        </p:spPr>
        <p:txBody>
          <a:bodyPr lIns="294199" tIns="147100" rIns="294199" bIns="147100" anchor="b"/>
          <a:lstStyle>
            <a:lvl1pPr marL="0" indent="0">
              <a:buNone/>
              <a:defRPr sz="7700" b="1"/>
            </a:lvl1pPr>
            <a:lvl2pPr marL="1470995" indent="0">
              <a:buNone/>
              <a:defRPr sz="6400" b="1"/>
            </a:lvl2pPr>
            <a:lvl3pPr marL="2941991" indent="0">
              <a:buNone/>
              <a:defRPr sz="5800" b="1"/>
            </a:lvl3pPr>
            <a:lvl4pPr marL="4412986" indent="0">
              <a:buNone/>
              <a:defRPr sz="5100" b="1"/>
            </a:lvl4pPr>
            <a:lvl5pPr marL="5883981" indent="0">
              <a:buNone/>
              <a:defRPr sz="5100" b="1"/>
            </a:lvl5pPr>
            <a:lvl6pPr marL="7354976" indent="0">
              <a:buNone/>
              <a:defRPr sz="5100" b="1"/>
            </a:lvl6pPr>
            <a:lvl7pPr marL="8825972" indent="0">
              <a:buNone/>
              <a:defRPr sz="5100" b="1"/>
            </a:lvl7pPr>
            <a:lvl8pPr marL="10296967" indent="0">
              <a:buNone/>
              <a:defRPr sz="5100" b="1"/>
            </a:lvl8pPr>
            <a:lvl9pPr marL="11767962" indent="0">
              <a:buNone/>
              <a:defRPr sz="51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2173" y="6736575"/>
            <a:ext cx="13362782" cy="12238932"/>
          </a:xfrm>
          <a:prstGeom prst="rect">
            <a:avLst/>
          </a:prstGeom>
        </p:spPr>
        <p:txBody>
          <a:bodyPr lIns="294199" tIns="147100" rIns="294199" bIns="147100"/>
          <a:lstStyle>
            <a:lvl1pPr>
              <a:defRPr sz="7700"/>
            </a:lvl1pPr>
            <a:lvl2pPr>
              <a:defRPr sz="64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63261" y="4754942"/>
            <a:ext cx="13368031" cy="1981633"/>
          </a:xfrm>
          <a:prstGeom prst="rect">
            <a:avLst/>
          </a:prstGeom>
        </p:spPr>
        <p:txBody>
          <a:bodyPr lIns="294199" tIns="147100" rIns="294199" bIns="147100" anchor="b"/>
          <a:lstStyle>
            <a:lvl1pPr marL="0" indent="0">
              <a:buNone/>
              <a:defRPr sz="7700" b="1"/>
            </a:lvl1pPr>
            <a:lvl2pPr marL="1470995" indent="0">
              <a:buNone/>
              <a:defRPr sz="6400" b="1"/>
            </a:lvl2pPr>
            <a:lvl3pPr marL="2941991" indent="0">
              <a:buNone/>
              <a:defRPr sz="5800" b="1"/>
            </a:lvl3pPr>
            <a:lvl4pPr marL="4412986" indent="0">
              <a:buNone/>
              <a:defRPr sz="5100" b="1"/>
            </a:lvl4pPr>
            <a:lvl5pPr marL="5883981" indent="0">
              <a:buNone/>
              <a:defRPr sz="5100" b="1"/>
            </a:lvl5pPr>
            <a:lvl6pPr marL="7354976" indent="0">
              <a:buNone/>
              <a:defRPr sz="5100" b="1"/>
            </a:lvl6pPr>
            <a:lvl7pPr marL="8825972" indent="0">
              <a:buNone/>
              <a:defRPr sz="5100" b="1"/>
            </a:lvl7pPr>
            <a:lvl8pPr marL="10296967" indent="0">
              <a:buNone/>
              <a:defRPr sz="5100" b="1"/>
            </a:lvl8pPr>
            <a:lvl9pPr marL="11767962" indent="0">
              <a:buNone/>
              <a:defRPr sz="51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63261" y="6736575"/>
            <a:ext cx="13368031" cy="12238932"/>
          </a:xfrm>
          <a:prstGeom prst="rect">
            <a:avLst/>
          </a:prstGeom>
        </p:spPr>
        <p:txBody>
          <a:bodyPr lIns="294199" tIns="147100" rIns="294199" bIns="147100"/>
          <a:lstStyle>
            <a:lvl1pPr>
              <a:defRPr sz="7700"/>
            </a:lvl1pPr>
            <a:lvl2pPr>
              <a:defRPr sz="64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1512888" y="19688175"/>
            <a:ext cx="7056437" cy="1131888"/>
          </a:xfrm>
          <a:prstGeom prst="rect">
            <a:avLst/>
          </a:prstGeom>
        </p:spPr>
        <p:txBody>
          <a:bodyPr vert="horz" wrap="square" lIns="294199" tIns="147100" rIns="294199" bIns="14710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41E5373-C6AF-48E0-A271-9AB53B60ACD5}" type="datetimeFigureOut">
              <a:rPr lang="de-DE"/>
              <a:pPr>
                <a:defRPr/>
              </a:pPr>
              <a:t>07.05.2010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333038" y="19688175"/>
            <a:ext cx="9577387" cy="1131888"/>
          </a:xfrm>
          <a:prstGeom prst="rect">
            <a:avLst/>
          </a:prstGeom>
        </p:spPr>
        <p:txBody>
          <a:bodyPr vert="horz" wrap="square" lIns="294199" tIns="147100" rIns="294199" bIns="14710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21674138" y="19688175"/>
            <a:ext cx="7056437" cy="1131888"/>
          </a:xfrm>
          <a:prstGeom prst="rect">
            <a:avLst/>
          </a:prstGeom>
        </p:spPr>
        <p:txBody>
          <a:bodyPr vert="horz" wrap="square" lIns="294199" tIns="147100" rIns="294199" bIns="14710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5861519-152C-473C-B4B8-2CF97958E9E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2173" y="850678"/>
            <a:ext cx="27219117" cy="3540390"/>
          </a:xfrm>
          <a:prstGeom prst="rect">
            <a:avLst/>
          </a:prstGeom>
        </p:spPr>
        <p:txBody>
          <a:bodyPr lIns="294199" tIns="147100" rIns="294199" bIns="147100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>
          <a:xfrm>
            <a:off x="1512888" y="19688175"/>
            <a:ext cx="7056437" cy="1131888"/>
          </a:xfrm>
          <a:prstGeom prst="rect">
            <a:avLst/>
          </a:prstGeom>
        </p:spPr>
        <p:txBody>
          <a:bodyPr vert="horz" wrap="square" lIns="294199" tIns="147100" rIns="294199" bIns="14710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64261A8-59EF-4226-912B-4BB61E3FC242}" type="datetimeFigureOut">
              <a:rPr lang="de-DE"/>
              <a:pPr>
                <a:defRPr/>
              </a:pPr>
              <a:t>07.05.2010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333038" y="19688175"/>
            <a:ext cx="9577387" cy="1131888"/>
          </a:xfrm>
          <a:prstGeom prst="rect">
            <a:avLst/>
          </a:prstGeom>
        </p:spPr>
        <p:txBody>
          <a:bodyPr vert="horz" wrap="square" lIns="294199" tIns="147100" rIns="294199" bIns="14710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21674138" y="19688175"/>
            <a:ext cx="7056437" cy="1131888"/>
          </a:xfrm>
          <a:prstGeom prst="rect">
            <a:avLst/>
          </a:prstGeom>
        </p:spPr>
        <p:txBody>
          <a:bodyPr vert="horz" wrap="square" lIns="294199" tIns="147100" rIns="294199" bIns="14710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70087DF-47FC-4BA7-8758-1537A6FD167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>
          <a:xfrm>
            <a:off x="1512888" y="19688175"/>
            <a:ext cx="7056437" cy="1131888"/>
          </a:xfrm>
          <a:prstGeom prst="rect">
            <a:avLst/>
          </a:prstGeom>
        </p:spPr>
        <p:txBody>
          <a:bodyPr vert="horz" wrap="square" lIns="294199" tIns="147100" rIns="294199" bIns="14710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E499B64-3091-4910-94C6-CD5DF982FFEB}" type="datetimeFigureOut">
              <a:rPr lang="de-DE"/>
              <a:pPr>
                <a:defRPr/>
              </a:pPr>
              <a:t>07.05.2010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333038" y="19688175"/>
            <a:ext cx="9577387" cy="1131888"/>
          </a:xfrm>
          <a:prstGeom prst="rect">
            <a:avLst/>
          </a:prstGeom>
        </p:spPr>
        <p:txBody>
          <a:bodyPr vert="horz" wrap="square" lIns="294199" tIns="147100" rIns="294199" bIns="14710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21674138" y="19688175"/>
            <a:ext cx="7056437" cy="1131888"/>
          </a:xfrm>
          <a:prstGeom prst="rect">
            <a:avLst/>
          </a:prstGeom>
        </p:spPr>
        <p:txBody>
          <a:bodyPr vert="horz" wrap="square" lIns="294199" tIns="147100" rIns="294199" bIns="14710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785C967-3203-4962-AAFF-E6353012029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2175" y="845760"/>
            <a:ext cx="9949891" cy="3599396"/>
          </a:xfrm>
          <a:prstGeom prst="rect">
            <a:avLst/>
          </a:prstGeom>
        </p:spPr>
        <p:txBody>
          <a:bodyPr lIns="294199" tIns="147100" rIns="294199" bIns="147100" anchor="b"/>
          <a:lstStyle>
            <a:lvl1pPr algn="l">
              <a:defRPr sz="64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24354" y="845761"/>
            <a:ext cx="16906936" cy="18129747"/>
          </a:xfrm>
          <a:prstGeom prst="rect">
            <a:avLst/>
          </a:prstGeom>
        </p:spPr>
        <p:txBody>
          <a:bodyPr lIns="294199" tIns="147100" rIns="294199" bIns="147100"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2175" y="4445157"/>
            <a:ext cx="9949891" cy="14530351"/>
          </a:xfrm>
          <a:prstGeom prst="rect">
            <a:avLst/>
          </a:prstGeom>
        </p:spPr>
        <p:txBody>
          <a:bodyPr lIns="294199" tIns="147100" rIns="294199" bIns="147100"/>
          <a:lstStyle>
            <a:lvl1pPr marL="0" indent="0">
              <a:buNone/>
              <a:defRPr sz="4500"/>
            </a:lvl1pPr>
            <a:lvl2pPr marL="1470995" indent="0">
              <a:buNone/>
              <a:defRPr sz="3900"/>
            </a:lvl2pPr>
            <a:lvl3pPr marL="2941991" indent="0">
              <a:buNone/>
              <a:defRPr sz="3200"/>
            </a:lvl3pPr>
            <a:lvl4pPr marL="4412986" indent="0">
              <a:buNone/>
              <a:defRPr sz="2900"/>
            </a:lvl4pPr>
            <a:lvl5pPr marL="5883981" indent="0">
              <a:buNone/>
              <a:defRPr sz="2900"/>
            </a:lvl5pPr>
            <a:lvl6pPr marL="7354976" indent="0">
              <a:buNone/>
              <a:defRPr sz="2900"/>
            </a:lvl6pPr>
            <a:lvl7pPr marL="8825972" indent="0">
              <a:buNone/>
              <a:defRPr sz="2900"/>
            </a:lvl7pPr>
            <a:lvl8pPr marL="10296967" indent="0">
              <a:buNone/>
              <a:defRPr sz="2900"/>
            </a:lvl8pPr>
            <a:lvl9pPr marL="11767962" indent="0">
              <a:buNone/>
              <a:defRPr sz="2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1512888" y="19688175"/>
            <a:ext cx="7056437" cy="1131888"/>
          </a:xfrm>
          <a:prstGeom prst="rect">
            <a:avLst/>
          </a:prstGeom>
        </p:spPr>
        <p:txBody>
          <a:bodyPr vert="horz" wrap="square" lIns="294199" tIns="147100" rIns="294199" bIns="14710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433C102-F904-439D-981A-F69C1380F3B9}" type="datetimeFigureOut">
              <a:rPr lang="de-DE"/>
              <a:pPr>
                <a:defRPr/>
              </a:pPr>
              <a:t>07.05.2010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333038" y="19688175"/>
            <a:ext cx="9577387" cy="1131888"/>
          </a:xfrm>
          <a:prstGeom prst="rect">
            <a:avLst/>
          </a:prstGeom>
        </p:spPr>
        <p:txBody>
          <a:bodyPr vert="horz" wrap="square" lIns="294199" tIns="147100" rIns="294199" bIns="14710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21674138" y="19688175"/>
            <a:ext cx="7056437" cy="1131888"/>
          </a:xfrm>
          <a:prstGeom prst="rect">
            <a:avLst/>
          </a:prstGeom>
        </p:spPr>
        <p:txBody>
          <a:bodyPr vert="horz" wrap="square" lIns="294199" tIns="147100" rIns="294199" bIns="14710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7488AAC-50B1-46DA-B653-D523FD1A784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27930" y="14869636"/>
            <a:ext cx="18146078" cy="1755445"/>
          </a:xfrm>
          <a:prstGeom prst="rect">
            <a:avLst/>
          </a:prstGeom>
        </p:spPr>
        <p:txBody>
          <a:bodyPr lIns="294199" tIns="147100" rIns="294199" bIns="147100" anchor="b"/>
          <a:lstStyle>
            <a:lvl1pPr algn="l">
              <a:defRPr sz="64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27930" y="1898042"/>
            <a:ext cx="18146078" cy="12745403"/>
          </a:xfrm>
          <a:prstGeom prst="rect">
            <a:avLst/>
          </a:prstGeom>
        </p:spPr>
        <p:txBody>
          <a:bodyPr lIns="294199" tIns="147100" rIns="294199" bIns="147100" rtlCol="0">
            <a:normAutofit/>
          </a:bodyPr>
          <a:lstStyle>
            <a:lvl1pPr marL="0" indent="0">
              <a:buNone/>
              <a:defRPr sz="10300"/>
            </a:lvl1pPr>
            <a:lvl2pPr marL="1470995" indent="0">
              <a:buNone/>
              <a:defRPr sz="9000"/>
            </a:lvl2pPr>
            <a:lvl3pPr marL="2941991" indent="0">
              <a:buNone/>
              <a:defRPr sz="7700"/>
            </a:lvl3pPr>
            <a:lvl4pPr marL="4412986" indent="0">
              <a:buNone/>
              <a:defRPr sz="6400"/>
            </a:lvl4pPr>
            <a:lvl5pPr marL="5883981" indent="0">
              <a:buNone/>
              <a:defRPr sz="6400"/>
            </a:lvl5pPr>
            <a:lvl6pPr marL="7354976" indent="0">
              <a:buNone/>
              <a:defRPr sz="6400"/>
            </a:lvl6pPr>
            <a:lvl7pPr marL="8825972" indent="0">
              <a:buNone/>
              <a:defRPr sz="6400"/>
            </a:lvl7pPr>
            <a:lvl8pPr marL="10296967" indent="0">
              <a:buNone/>
              <a:defRPr sz="6400"/>
            </a:lvl8pPr>
            <a:lvl9pPr marL="11767962" indent="0">
              <a:buNone/>
              <a:defRPr sz="64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27930" y="16625081"/>
            <a:ext cx="18146078" cy="2493023"/>
          </a:xfrm>
          <a:prstGeom prst="rect">
            <a:avLst/>
          </a:prstGeom>
        </p:spPr>
        <p:txBody>
          <a:bodyPr lIns="294199" tIns="147100" rIns="294199" bIns="147100"/>
          <a:lstStyle>
            <a:lvl1pPr marL="0" indent="0">
              <a:buNone/>
              <a:defRPr sz="4500"/>
            </a:lvl1pPr>
            <a:lvl2pPr marL="1470995" indent="0">
              <a:buNone/>
              <a:defRPr sz="3900"/>
            </a:lvl2pPr>
            <a:lvl3pPr marL="2941991" indent="0">
              <a:buNone/>
              <a:defRPr sz="3200"/>
            </a:lvl3pPr>
            <a:lvl4pPr marL="4412986" indent="0">
              <a:buNone/>
              <a:defRPr sz="2900"/>
            </a:lvl4pPr>
            <a:lvl5pPr marL="5883981" indent="0">
              <a:buNone/>
              <a:defRPr sz="2900"/>
            </a:lvl5pPr>
            <a:lvl6pPr marL="7354976" indent="0">
              <a:buNone/>
              <a:defRPr sz="2900"/>
            </a:lvl6pPr>
            <a:lvl7pPr marL="8825972" indent="0">
              <a:buNone/>
              <a:defRPr sz="2900"/>
            </a:lvl7pPr>
            <a:lvl8pPr marL="10296967" indent="0">
              <a:buNone/>
              <a:defRPr sz="2900"/>
            </a:lvl8pPr>
            <a:lvl9pPr marL="11767962" indent="0">
              <a:buNone/>
              <a:defRPr sz="2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1512888" y="19688175"/>
            <a:ext cx="7056437" cy="1131888"/>
          </a:xfrm>
          <a:prstGeom prst="rect">
            <a:avLst/>
          </a:prstGeom>
        </p:spPr>
        <p:txBody>
          <a:bodyPr vert="horz" wrap="square" lIns="294199" tIns="147100" rIns="294199" bIns="14710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8E718A3-F9EF-477E-9863-3E068CB419FB}" type="datetimeFigureOut">
              <a:rPr lang="de-DE"/>
              <a:pPr>
                <a:defRPr/>
              </a:pPr>
              <a:t>07.05.2010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333038" y="19688175"/>
            <a:ext cx="9577387" cy="1131888"/>
          </a:xfrm>
          <a:prstGeom prst="rect">
            <a:avLst/>
          </a:prstGeom>
        </p:spPr>
        <p:txBody>
          <a:bodyPr vert="horz" wrap="square" lIns="294199" tIns="147100" rIns="294199" bIns="14710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21674138" y="19688175"/>
            <a:ext cx="7056437" cy="1131888"/>
          </a:xfrm>
          <a:prstGeom prst="rect">
            <a:avLst/>
          </a:prstGeom>
        </p:spPr>
        <p:txBody>
          <a:bodyPr vert="horz" wrap="square" lIns="294199" tIns="147100" rIns="294199" bIns="14710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725805B-0109-45F9-9F32-78BC9686F9F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5pPr>
      <a:lvl6pPr marL="1470995" algn="ctr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6pPr>
      <a:lvl7pPr marL="2941991" algn="ctr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7pPr>
      <a:lvl8pPr marL="4412986" algn="ctr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8pPr>
      <a:lvl9pPr marL="5883981" algn="ctr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9pPr>
    </p:titleStyle>
    <p:bodyStyle>
      <a:lvl1pPr marL="1101725" indent="-11017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89188" indent="-9191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76650" indent="-735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48263" indent="-735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618288" indent="-735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090474" indent="-735498" algn="l" defTabSz="2941991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561469" indent="-735498" algn="l" defTabSz="2941991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032465" indent="-735498" algn="l" defTabSz="2941991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503460" indent="-735498" algn="l" defTabSz="2941991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941991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0995" algn="l" defTabSz="2941991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41991" algn="l" defTabSz="2941991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12986" algn="l" defTabSz="2941991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883981" algn="l" defTabSz="2941991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54976" algn="l" defTabSz="2941991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25972" algn="l" defTabSz="2941991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296967" algn="l" defTabSz="2941991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767962" algn="l" defTabSz="2941991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14.png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.bin"/><Relationship Id="rId12" Type="http://schemas.openxmlformats.org/officeDocument/2006/relationships/image" Target="../media/image13.png"/><Relationship Id="rId1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jpeg"/><Relationship Id="rId11" Type="http://schemas.openxmlformats.org/officeDocument/2006/relationships/image" Target="../media/image12.png"/><Relationship Id="rId5" Type="http://schemas.openxmlformats.org/officeDocument/2006/relationships/image" Target="../media/image9.jpe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8.jpe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 bwMode="auto">
          <a:xfrm>
            <a:off x="1512888" y="850900"/>
            <a:ext cx="27217687" cy="3540125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6400" smtClean="0"/>
              <a:t>Accurate Feature Extraction and Control Point Correction for Camera Calibration with a Mono-Plane Target</a:t>
            </a:r>
          </a:p>
        </p:txBody>
      </p:sp>
      <p:sp>
        <p:nvSpPr>
          <p:cNvPr id="1029" name="Inhaltsplatzhalter 4"/>
          <p:cNvSpPr>
            <a:spLocks noGrp="1"/>
          </p:cNvSpPr>
          <p:nvPr>
            <p:ph idx="1"/>
          </p:nvPr>
        </p:nvSpPr>
        <p:spPr bwMode="auto">
          <a:xfrm>
            <a:off x="473075" y="4867275"/>
            <a:ext cx="8867775" cy="2896374"/>
          </a:xfr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1103246" indent="-1103246" eaLnBrk="1" hangingPunct="1">
              <a:buFont typeface="Arial" charset="0"/>
              <a:buNone/>
              <a:defRPr/>
            </a:pPr>
            <a:r>
              <a:rPr lang="en-GB" sz="3600" dirty="0" smtClean="0"/>
              <a:t>  Two problems in calibration :</a:t>
            </a:r>
          </a:p>
          <a:p>
            <a:pPr marL="1310400" lvl="1" indent="-558000" eaLnBrk="1" hangingPunct="1">
              <a:defRPr/>
            </a:pPr>
            <a:r>
              <a:rPr lang="en-GB" sz="3200" dirty="0" smtClean="0"/>
              <a:t>Accurate extraction of feature points</a:t>
            </a:r>
          </a:p>
          <a:p>
            <a:pPr marL="1310400" lvl="1" indent="-558000" eaLnBrk="1" hangingPunct="1">
              <a:defRPr/>
            </a:pPr>
            <a:r>
              <a:rPr lang="en-GB" sz="3200" dirty="0" smtClean="0"/>
              <a:t>Accurate estimate of 3D </a:t>
            </a:r>
            <a:r>
              <a:rPr lang="en-GB" sz="3200" dirty="0" smtClean="0"/>
              <a:t>calibration points</a:t>
            </a:r>
            <a:endParaRPr lang="en-GB" sz="3200" dirty="0" smtClean="0"/>
          </a:p>
          <a:p>
            <a:pPr marL="1102904" indent="-919372" eaLnBrk="1" hangingPunct="1">
              <a:buNone/>
              <a:defRPr/>
            </a:pPr>
            <a:r>
              <a:rPr lang="en-GB" sz="3600" dirty="0" smtClean="0"/>
              <a:t>Our algorithms improve both!</a:t>
            </a:r>
          </a:p>
          <a:p>
            <a:pPr marL="2390367" lvl="1" indent="-919372" eaLnBrk="1" hangingPunct="1">
              <a:buFont typeface="Arial" charset="0"/>
              <a:buNone/>
              <a:defRPr/>
            </a:pPr>
            <a:r>
              <a:rPr lang="en-GB" sz="3600" dirty="0" smtClean="0"/>
              <a:t>  </a:t>
            </a:r>
            <a:endParaRPr lang="en-GB" sz="5800" dirty="0" smtClean="0"/>
          </a:p>
        </p:txBody>
      </p:sp>
      <p:sp>
        <p:nvSpPr>
          <p:cNvPr id="12292" name="Rectangle 1027"/>
          <p:cNvSpPr>
            <a:spLocks noChangeArrowheads="1"/>
          </p:cNvSpPr>
          <p:nvPr/>
        </p:nvSpPr>
        <p:spPr bwMode="auto">
          <a:xfrm>
            <a:off x="0" y="-287338"/>
            <a:ext cx="593725" cy="5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94199" tIns="147100" rIns="294199" bIns="147100" anchor="ctr">
            <a:spAutoFit/>
          </a:bodyPr>
          <a:lstStyle/>
          <a:p>
            <a:endParaRPr lang="en-US"/>
          </a:p>
        </p:txBody>
      </p:sp>
      <p:sp>
        <p:nvSpPr>
          <p:cNvPr id="12293" name="Rectangle 18"/>
          <p:cNvSpPr>
            <a:spLocks noChangeArrowheads="1"/>
          </p:cNvSpPr>
          <p:nvPr/>
        </p:nvSpPr>
        <p:spPr bwMode="auto">
          <a:xfrm>
            <a:off x="0" y="-287338"/>
            <a:ext cx="593725" cy="5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94199" tIns="147100" rIns="294199" bIns="147100" anchor="ctr">
            <a:spAutoFit/>
          </a:bodyPr>
          <a:lstStyle/>
          <a:p>
            <a:endParaRPr lang="en-US"/>
          </a:p>
        </p:txBody>
      </p:sp>
      <p:sp>
        <p:nvSpPr>
          <p:cNvPr id="12294" name="Rectangle 20"/>
          <p:cNvSpPr>
            <a:spLocks noChangeArrowheads="1"/>
          </p:cNvSpPr>
          <p:nvPr/>
        </p:nvSpPr>
        <p:spPr bwMode="auto">
          <a:xfrm>
            <a:off x="0" y="-287338"/>
            <a:ext cx="593725" cy="57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94199" tIns="147100" rIns="294199" bIns="147100" anchor="ctr">
            <a:spAutoFit/>
          </a:bodyPr>
          <a:lstStyle/>
          <a:p>
            <a:endParaRPr lang="en-US"/>
          </a:p>
        </p:txBody>
      </p:sp>
      <p:sp>
        <p:nvSpPr>
          <p:cNvPr id="12295" name="TextBox 22"/>
          <p:cNvSpPr txBox="1">
            <a:spLocks noChangeArrowheads="1"/>
          </p:cNvSpPr>
          <p:nvPr/>
        </p:nvSpPr>
        <p:spPr bwMode="auto">
          <a:xfrm>
            <a:off x="8269288" y="2876550"/>
            <a:ext cx="10988675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94199" tIns="147100" rIns="294199" bIns="147100">
            <a:spAutoFit/>
          </a:bodyPr>
          <a:lstStyle/>
          <a:p>
            <a:r>
              <a:rPr lang="en-GB" sz="4500" i="1">
                <a:latin typeface="Times New Roman" pitchFamily="18" charset="0"/>
                <a:cs typeface="Times New Roman" pitchFamily="18" charset="0"/>
              </a:rPr>
              <a:t>Y. Xiao, R.B. Fisher, University of Edinburgh</a:t>
            </a:r>
            <a:endParaRPr lang="en-US" sz="45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Inhaltsplatzhalter 4"/>
          <p:cNvSpPr txBox="1">
            <a:spLocks/>
          </p:cNvSpPr>
          <p:nvPr/>
        </p:nvSpPr>
        <p:spPr bwMode="auto">
          <a:xfrm>
            <a:off x="10160000" y="11478424"/>
            <a:ext cx="8867775" cy="7330275"/>
          </a:xfrm>
          <a:prstGeom prst="rect">
            <a:avLst/>
          </a:prstGeom>
          <a:solidFill>
            <a:schemeClr val="bg1"/>
          </a:solidFill>
          <a:ln w="28575" cap="flat">
            <a:solidFill>
              <a:schemeClr val="accent1"/>
            </a:solidFill>
            <a:bevel/>
            <a:headEnd/>
            <a:tailEnd/>
          </a:ln>
        </p:spPr>
        <p:txBody>
          <a:bodyPr lIns="294199" tIns="147100" rIns="294199" bIns="147100"/>
          <a:lstStyle/>
          <a:p>
            <a:pPr marL="1103246" indent="-1103246">
              <a:spcBef>
                <a:spcPct val="20000"/>
              </a:spcBef>
              <a:defRPr/>
            </a:pPr>
            <a:r>
              <a:rPr lang="en-GB" sz="3200" dirty="0" smtClean="0">
                <a:latin typeface="+mn-lt"/>
              </a:rPr>
              <a:t>Results</a:t>
            </a:r>
            <a:endParaRPr lang="en-GB" dirty="0">
              <a:latin typeface="+mn-lt"/>
            </a:endParaRPr>
          </a:p>
        </p:txBody>
      </p:sp>
      <p:sp>
        <p:nvSpPr>
          <p:cNvPr id="26" name="Inhaltsplatzhalter 4"/>
          <p:cNvSpPr txBox="1">
            <a:spLocks/>
          </p:cNvSpPr>
          <p:nvPr/>
        </p:nvSpPr>
        <p:spPr bwMode="auto">
          <a:xfrm>
            <a:off x="19958050" y="4867276"/>
            <a:ext cx="8867775" cy="2824935"/>
          </a:xfrm>
          <a:prstGeom prst="rect">
            <a:avLst/>
          </a:prstGeom>
          <a:solidFill>
            <a:schemeClr val="bg1"/>
          </a:solidFill>
          <a:ln w="28575" cap="flat">
            <a:solidFill>
              <a:schemeClr val="accent1"/>
            </a:solidFill>
            <a:bevel/>
            <a:headEnd/>
            <a:tailEnd/>
          </a:ln>
        </p:spPr>
        <p:txBody>
          <a:bodyPr lIns="294199" tIns="147100" rIns="294199" bIns="147100"/>
          <a:lstStyle/>
          <a:p>
            <a:pPr marL="1103246" indent="-1103246">
              <a:spcBef>
                <a:spcPct val="20000"/>
              </a:spcBef>
              <a:defRPr/>
            </a:pPr>
            <a:r>
              <a:rPr lang="en-GB" sz="3200" dirty="0" smtClean="0">
                <a:latin typeface="+mn-lt"/>
              </a:rPr>
              <a:t>Control point correction:</a:t>
            </a:r>
          </a:p>
          <a:p>
            <a:pPr marL="1103246" indent="-1103246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800" dirty="0" smtClean="0">
                <a:latin typeface="+mn-lt"/>
              </a:rPr>
              <a:t>Laser printing is NOT 100% accurate;</a:t>
            </a:r>
          </a:p>
          <a:p>
            <a:pPr marL="1103246" indent="-1103246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800" dirty="0" smtClean="0">
                <a:latin typeface="+mn-lt"/>
              </a:rPr>
              <a:t>Printing errors produce systematic bias in calibration</a:t>
            </a:r>
          </a:p>
          <a:p>
            <a:pPr marL="1103246" indent="-1103246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800" dirty="0" smtClean="0">
                <a:latin typeface="+mn-lt"/>
              </a:rPr>
              <a:t>Quite often ignored in vision community</a:t>
            </a:r>
            <a:endParaRPr lang="en-GB" sz="2800" dirty="0">
              <a:latin typeface="+mn-lt"/>
            </a:endParaRPr>
          </a:p>
        </p:txBody>
      </p:sp>
      <p:pic>
        <p:nvPicPr>
          <p:cNvPr id="12298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4131" y="8335153"/>
            <a:ext cx="2071702" cy="259682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12299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05899" y="8335152"/>
            <a:ext cx="2067856" cy="259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12300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06229" y="8328207"/>
            <a:ext cx="2067856" cy="259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2834395" y="11335549"/>
            <a:ext cx="4429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Multi-view of a calibration chart</a:t>
            </a:r>
            <a:endParaRPr lang="en-US" sz="2000" dirty="0"/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0" y="0"/>
            <a:ext cx="302434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301" name="Object 13"/>
          <p:cNvGraphicFramePr>
            <a:graphicFrameLocks noChangeAspect="1"/>
          </p:cNvGraphicFramePr>
          <p:nvPr/>
        </p:nvGraphicFramePr>
        <p:xfrm>
          <a:off x="2262891" y="12192805"/>
          <a:ext cx="4700620" cy="2500330"/>
        </p:xfrm>
        <a:graphic>
          <a:graphicData uri="http://schemas.openxmlformats.org/presentationml/2006/ole">
            <p:oleObj spid="_x0000_s12301" name="Bitmap Image" r:id="rId7" imgW="5144218" imgH="2723810" progId="PBrush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977007" y="15121763"/>
            <a:ext cx="50720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MOID: Maximize Outside-Inside Difference</a:t>
            </a:r>
            <a:endParaRPr lang="en-US" sz="2000" dirty="0"/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0" y="0"/>
            <a:ext cx="302434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303" name="Object 15"/>
          <p:cNvGraphicFramePr>
            <a:graphicFrameLocks noChangeAspect="1"/>
          </p:cNvGraphicFramePr>
          <p:nvPr/>
        </p:nvGraphicFramePr>
        <p:xfrm>
          <a:off x="1977139" y="15907581"/>
          <a:ext cx="2698769" cy="714380"/>
        </p:xfrm>
        <a:graphic>
          <a:graphicData uri="http://schemas.openxmlformats.org/presentationml/2006/ole">
            <p:oleObj spid="_x0000_s12303" name="Equation" r:id="rId8" imgW="491497" imgH="491497" progId="Equation.3">
              <p:embed/>
            </p:oleObj>
          </a:graphicData>
        </a:graphic>
      </p:graphicFrame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0" y="0"/>
            <a:ext cx="302434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305" name="Object 17"/>
          <p:cNvGraphicFramePr>
            <a:graphicFrameLocks noChangeAspect="1"/>
          </p:cNvGraphicFramePr>
          <p:nvPr/>
        </p:nvGraphicFramePr>
        <p:xfrm>
          <a:off x="1405635" y="17336341"/>
          <a:ext cx="4091449" cy="714380"/>
        </p:xfrm>
        <a:graphic>
          <a:graphicData uri="http://schemas.openxmlformats.org/presentationml/2006/ole">
            <p:oleObj spid="_x0000_s12305" name="Equation" r:id="rId9" imgW="491441" imgH="482532" progId="Equation.3">
              <p:embed/>
            </p:oleObj>
          </a:graphicData>
        </a:graphic>
      </p:graphicFrame>
      <p:pic>
        <p:nvPicPr>
          <p:cNvPr id="12307" name="Picture 1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92047" y="15336077"/>
            <a:ext cx="2310579" cy="1660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8" name="Picture 2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92047" y="17264903"/>
            <a:ext cx="2309009" cy="165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Down Arrow 27"/>
          <p:cNvSpPr/>
          <p:nvPr/>
        </p:nvSpPr>
        <p:spPr>
          <a:xfrm>
            <a:off x="7835055" y="16979151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Alternate Process 28"/>
          <p:cNvSpPr/>
          <p:nvPr/>
        </p:nvSpPr>
        <p:spPr>
          <a:xfrm>
            <a:off x="11692707" y="6192013"/>
            <a:ext cx="1857388" cy="135732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Blob Detection</a:t>
            </a:r>
            <a:endParaRPr lang="en-US" dirty="0"/>
          </a:p>
        </p:txBody>
      </p:sp>
      <p:sp>
        <p:nvSpPr>
          <p:cNvPr id="30" name="Flowchart: Alternate Process 29"/>
          <p:cNvSpPr/>
          <p:nvPr/>
        </p:nvSpPr>
        <p:spPr>
          <a:xfrm>
            <a:off x="15121731" y="6192013"/>
            <a:ext cx="1857388" cy="135732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Raw Calibration</a:t>
            </a:r>
            <a:endParaRPr lang="en-US" dirty="0"/>
          </a:p>
        </p:txBody>
      </p:sp>
      <p:sp>
        <p:nvSpPr>
          <p:cNvPr id="31" name="Flowchart: Alternate Process 30"/>
          <p:cNvSpPr/>
          <p:nvPr/>
        </p:nvSpPr>
        <p:spPr>
          <a:xfrm>
            <a:off x="15193169" y="8335153"/>
            <a:ext cx="1857388" cy="135732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Ellipse Parameter Estimate</a:t>
            </a:r>
            <a:endParaRPr lang="en-US" dirty="0"/>
          </a:p>
        </p:txBody>
      </p:sp>
      <p:sp>
        <p:nvSpPr>
          <p:cNvPr id="32" name="Flowchart: Alternate Process 31"/>
          <p:cNvSpPr/>
          <p:nvPr/>
        </p:nvSpPr>
        <p:spPr>
          <a:xfrm>
            <a:off x="11692707" y="8406591"/>
            <a:ext cx="1857388" cy="135732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Ellipse Parameter Optimization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8192245" y="6906393"/>
            <a:ext cx="3286148" cy="25717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ight Arrow 34"/>
          <p:cNvSpPr/>
          <p:nvPr/>
        </p:nvSpPr>
        <p:spPr>
          <a:xfrm>
            <a:off x="13978723" y="6834955"/>
            <a:ext cx="71438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urved Left Arrow 35"/>
          <p:cNvSpPr/>
          <p:nvPr/>
        </p:nvSpPr>
        <p:spPr>
          <a:xfrm>
            <a:off x="17336309" y="7049269"/>
            <a:ext cx="428628" cy="178595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Left Arrow 36"/>
          <p:cNvSpPr/>
          <p:nvPr/>
        </p:nvSpPr>
        <p:spPr>
          <a:xfrm>
            <a:off x="13907285" y="8906657"/>
            <a:ext cx="714380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>
            <a:stCxn id="32" idx="2"/>
          </p:cNvCxnSpPr>
          <p:nvPr/>
        </p:nvCxnSpPr>
        <p:spPr>
          <a:xfrm rot="16200000" flipH="1">
            <a:off x="12835715" y="9549599"/>
            <a:ext cx="1714512" cy="2143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12121335" y="12835747"/>
          <a:ext cx="5143537" cy="1100142"/>
        </p:xfrm>
        <a:graphic>
          <a:graphicData uri="http://schemas.openxmlformats.org/drawingml/2006/table">
            <a:tbl>
              <a:tblPr/>
              <a:tblGrid>
                <a:gridCol w="1290042"/>
                <a:gridCol w="1280687"/>
                <a:gridCol w="1280687"/>
                <a:gridCol w="1292121"/>
              </a:tblGrid>
              <a:tr h="366714">
                <a:tc>
                  <a:txBody>
                    <a:bodyPr/>
                    <a:lstStyle/>
                    <a:p>
                      <a:pPr indent="152400" algn="just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latin typeface="Palatino"/>
                          <a:ea typeface="Times New Roman"/>
                          <a:cs typeface="Times New Roman"/>
                        </a:rPr>
                        <a:t>method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just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400" kern="50" dirty="0" smtClean="0">
                          <a:latin typeface="Palatino"/>
                          <a:ea typeface="Times New Roman"/>
                          <a:cs typeface="Times New Roman"/>
                        </a:rPr>
                        <a:t>MP[7]</a:t>
                      </a:r>
                      <a:endParaRPr lang="en-US" sz="1400" kern="50" dirty="0"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just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400" kern="50" dirty="0" smtClean="0">
                          <a:latin typeface="Palatino"/>
                          <a:ea typeface="Times New Roman"/>
                          <a:cs typeface="Times New Roman"/>
                        </a:rPr>
                        <a:t>MCP[4]</a:t>
                      </a:r>
                      <a:endParaRPr lang="en-US" sz="1400" kern="50" dirty="0"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just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400" kern="50">
                          <a:latin typeface="Palatino"/>
                          <a:ea typeface="Times New Roman"/>
                          <a:cs typeface="Times New Roman"/>
                        </a:rPr>
                        <a:t>MOID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714">
                <a:tc>
                  <a:txBody>
                    <a:bodyPr/>
                    <a:lstStyle/>
                    <a:p>
                      <a:pPr indent="1524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50" dirty="0" smtClean="0">
                          <a:latin typeface="Palatino"/>
                          <a:ea typeface="Times New Roman"/>
                          <a:cs typeface="Times New Roman"/>
                        </a:rPr>
                        <a:t>x-mean error (pixels)</a:t>
                      </a:r>
                      <a:endParaRPr lang="en-US" sz="1400" kern="50" dirty="0"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just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latin typeface="Palatino"/>
                          <a:ea typeface="Times New Roman"/>
                          <a:cs typeface="Times New Roman"/>
                        </a:rPr>
                        <a:t>0.0156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just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latin typeface="Palatino"/>
                          <a:ea typeface="Times New Roman"/>
                          <a:cs typeface="Times New Roman"/>
                        </a:rPr>
                        <a:t>0.0137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just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400" kern="50">
                          <a:latin typeface="Palatino"/>
                          <a:ea typeface="Times New Roman"/>
                          <a:cs typeface="Times New Roman"/>
                        </a:rPr>
                        <a:t>0.0117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714">
                <a:tc>
                  <a:txBody>
                    <a:bodyPr/>
                    <a:lstStyle/>
                    <a:p>
                      <a:pPr indent="1524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50" dirty="0" smtClean="0">
                          <a:latin typeface="Palatino"/>
                          <a:ea typeface="Times New Roman"/>
                          <a:cs typeface="Times New Roman"/>
                        </a:rPr>
                        <a:t>y-mean error (pixels)</a:t>
                      </a:r>
                      <a:endParaRPr lang="en-US" sz="1400" kern="50" dirty="0"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just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400" kern="50">
                          <a:latin typeface="Palatino"/>
                          <a:ea typeface="Times New Roman"/>
                          <a:cs typeface="Times New Roman"/>
                        </a:rPr>
                        <a:t>0.0150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just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latin typeface="Palatino"/>
                          <a:ea typeface="Times New Roman"/>
                          <a:cs typeface="Times New Roman"/>
                        </a:rPr>
                        <a:t>0.0134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just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latin typeface="Palatino"/>
                          <a:ea typeface="Times New Roman"/>
                          <a:cs typeface="Times New Roman"/>
                        </a:rPr>
                        <a:t>0.0121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10906889" y="14978887"/>
          <a:ext cx="7715306" cy="3517536"/>
        </p:xfrm>
        <a:graphic>
          <a:graphicData uri="http://schemas.openxmlformats.org/drawingml/2006/table">
            <a:tbl>
              <a:tblPr/>
              <a:tblGrid>
                <a:gridCol w="1350972"/>
                <a:gridCol w="1574811"/>
                <a:gridCol w="1576399"/>
                <a:gridCol w="1606562"/>
                <a:gridCol w="1606562"/>
              </a:tblGrid>
              <a:tr h="508188">
                <a:tc gridSpan="2">
                  <a:txBody>
                    <a:bodyPr/>
                    <a:lstStyle/>
                    <a:p>
                      <a:pPr indent="152400" algn="just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en-US" sz="1400" kern="50" dirty="0"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52400" algn="just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400" kern="50">
                          <a:latin typeface="Palatino"/>
                          <a:ea typeface="Times New Roman"/>
                          <a:cs typeface="Times New Roman"/>
                        </a:rPr>
                        <a:t>System 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just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400" kern="50">
                          <a:latin typeface="Palatino"/>
                          <a:ea typeface="Times New Roman"/>
                          <a:cs typeface="Times New Roman"/>
                        </a:rPr>
                        <a:t>System 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just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400" kern="50">
                          <a:latin typeface="Palatino"/>
                          <a:ea typeface="Times New Roman"/>
                          <a:cs typeface="Times New Roman"/>
                        </a:rPr>
                        <a:t>System 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944">
                <a:tc rowSpan="3">
                  <a:txBody>
                    <a:bodyPr/>
                    <a:lstStyle/>
                    <a:p>
                      <a:pPr indent="1524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50" dirty="0" err="1" smtClean="0">
                          <a:solidFill>
                            <a:srgbClr val="000000"/>
                          </a:solidFill>
                          <a:latin typeface="Palatino"/>
                          <a:ea typeface="Times New Roman"/>
                          <a:cs typeface="Times New Roman"/>
                        </a:rPr>
                        <a:t>Reprojection</a:t>
                      </a:r>
                      <a:r>
                        <a:rPr lang="en-US" sz="1400" kern="50" dirty="0" smtClean="0">
                          <a:solidFill>
                            <a:srgbClr val="000000"/>
                          </a:solidFill>
                          <a:latin typeface="Palatino"/>
                          <a:ea typeface="Times New Roman"/>
                          <a:cs typeface="Times New Roman"/>
                        </a:rPr>
                        <a:t> error (pixels)</a:t>
                      </a:r>
                      <a:endParaRPr lang="en-US" sz="1400" kern="50" dirty="0"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just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latin typeface="Palatino"/>
                          <a:ea typeface="Times New Roman"/>
                          <a:cs typeface="Times New Roman"/>
                        </a:rPr>
                        <a:t>MOID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just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GB" sz="1400" kern="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0.1094</a:t>
                      </a:r>
                      <a:endParaRPr lang="en-US" sz="1400" kern="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just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GB" sz="1400" kern="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0.0993</a:t>
                      </a:r>
                      <a:endParaRPr lang="en-US" sz="1400" kern="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  </a:t>
                      </a:r>
                      <a:r>
                        <a:rPr lang="en-GB" sz="1400" dirty="0" smtClean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0.1755</a:t>
                      </a:r>
                      <a:endParaRPr lang="en-US" sz="1600" dirty="0"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52400" algn="just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400" kern="50" dirty="0" err="1">
                          <a:latin typeface="Palatino"/>
                          <a:ea typeface="Times New Roman"/>
                          <a:cs typeface="Times New Roman"/>
                        </a:rPr>
                        <a:t>BCoM</a:t>
                      </a:r>
                      <a:endParaRPr lang="en-US" sz="1400" kern="50" dirty="0"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just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0.1083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just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400" kern="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0.1160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  </a:t>
                      </a:r>
                      <a:r>
                        <a:rPr lang="en-GB" sz="1400" dirty="0" smtClean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0.1810</a:t>
                      </a:r>
                      <a:endParaRPr lang="en-US" sz="1600" dirty="0"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52400" algn="just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400" kern="50" dirty="0" err="1">
                          <a:latin typeface="Palatino"/>
                          <a:ea typeface="Times New Roman"/>
                          <a:cs typeface="Times New Roman"/>
                        </a:rPr>
                        <a:t>GCoM</a:t>
                      </a:r>
                      <a:endParaRPr lang="en-US" sz="1400" kern="50" dirty="0"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just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0.2632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just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0.1569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just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0.1951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214">
                <a:tc rowSpan="3">
                  <a:txBody>
                    <a:bodyPr/>
                    <a:lstStyle/>
                    <a:p>
                      <a:pPr indent="1524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50" dirty="0" smtClean="0">
                          <a:solidFill>
                            <a:srgbClr val="000000"/>
                          </a:solidFill>
                          <a:latin typeface="Palatino"/>
                          <a:ea typeface="Times New Roman"/>
                          <a:cs typeface="Times New Roman"/>
                        </a:rPr>
                        <a:t>Rectification error (pixels)</a:t>
                      </a:r>
                      <a:endParaRPr lang="en-US" sz="1400" kern="50" dirty="0"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just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400" kern="50">
                          <a:latin typeface="Palatino"/>
                          <a:ea typeface="Times New Roman"/>
                          <a:cs typeface="Times New Roman"/>
                        </a:rPr>
                        <a:t>MOID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   </a:t>
                      </a:r>
                      <a:r>
                        <a:rPr lang="en-GB" sz="1400" dirty="0" smtClean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0.0843</a:t>
                      </a:r>
                      <a:endParaRPr lang="en-US" sz="1600" dirty="0"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just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GB" sz="1400" kern="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0.0600</a:t>
                      </a:r>
                      <a:endParaRPr lang="en-US" sz="1400" kern="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just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GB" sz="1400" kern="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0.2494</a:t>
                      </a:r>
                      <a:endParaRPr lang="en-US" sz="1400" kern="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0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52400" algn="just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400" kern="50">
                          <a:latin typeface="Palatino"/>
                          <a:ea typeface="Times New Roman"/>
                          <a:cs typeface="Times New Roman"/>
                        </a:rPr>
                        <a:t>BCoM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just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400" kern="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0.1023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just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400" kern="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0.0813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just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0.2859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1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52400" algn="just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400" kern="50">
                          <a:latin typeface="Palatino"/>
                          <a:ea typeface="Times New Roman"/>
                          <a:cs typeface="Times New Roman"/>
                        </a:rPr>
                        <a:t>GCoM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just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0.1778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just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400" kern="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0.0754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just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0.2612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13903754" y="12335681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Synthetic data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2192773" y="14478821"/>
            <a:ext cx="5352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Real data: evaluation with 3 stereo vision systems </a:t>
            </a:r>
            <a:endParaRPr lang="en-US" dirty="0"/>
          </a:p>
        </p:txBody>
      </p:sp>
      <p:pic>
        <p:nvPicPr>
          <p:cNvPr id="12309" name="Picture 2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1122523" y="8335153"/>
            <a:ext cx="3143272" cy="2460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0" name="Picture 2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4480109" y="8406591"/>
            <a:ext cx="292102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1" name="Picture 2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408275" y="16388539"/>
            <a:ext cx="2719999" cy="24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2" name="Picture 2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337366" y="16635663"/>
            <a:ext cx="2428891" cy="212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3" name="Picture 2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1836903" y="12178687"/>
            <a:ext cx="5072098" cy="3800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0" y="0"/>
            <a:ext cx="302434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314" name="Object 26"/>
          <p:cNvGraphicFramePr>
            <a:graphicFrameLocks noChangeAspect="1"/>
          </p:cNvGraphicFramePr>
          <p:nvPr/>
        </p:nvGraphicFramePr>
        <p:xfrm>
          <a:off x="22336969" y="11335549"/>
          <a:ext cx="4235751" cy="785818"/>
        </p:xfrm>
        <a:graphic>
          <a:graphicData uri="http://schemas.openxmlformats.org/presentationml/2006/ole">
            <p:oleObj spid="_x0000_s12314" name="Equation" r:id="rId17" imgW="491449" imgH="393660" progId="Equation.3">
              <p:embed/>
            </p:oleObj>
          </a:graphicData>
        </a:graphic>
      </p:graphicFrame>
      <p:sp>
        <p:nvSpPr>
          <p:cNvPr id="51" name="Down Arrow 50"/>
          <p:cNvSpPr/>
          <p:nvPr/>
        </p:nvSpPr>
        <p:spPr>
          <a:xfrm>
            <a:off x="24194357" y="10692607"/>
            <a:ext cx="35719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Down Arrow 51"/>
          <p:cNvSpPr/>
          <p:nvPr/>
        </p:nvSpPr>
        <p:spPr>
          <a:xfrm>
            <a:off x="24408671" y="16050457"/>
            <a:ext cx="35719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171</Words>
  <Application>Microsoft Office PowerPoint</Application>
  <PresentationFormat>Custom</PresentationFormat>
  <Paragraphs>62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Larissa-Design</vt:lpstr>
      <vt:lpstr>Bitmap Image</vt:lpstr>
      <vt:lpstr>Equation</vt:lpstr>
      <vt:lpstr>Accurate Feature Extraction and Control Point Correction for Camera Calibration with a Mono-Plane Target</vt:lpstr>
    </vt:vector>
  </TitlesOfParts>
  <Company>cg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cg</dc:creator>
  <cp:lastModifiedBy> </cp:lastModifiedBy>
  <cp:revision>97</cp:revision>
  <dcterms:created xsi:type="dcterms:W3CDTF">2010-04-01T12:57:10Z</dcterms:created>
  <dcterms:modified xsi:type="dcterms:W3CDTF">2010-05-07T13:31:55Z</dcterms:modified>
</cp:coreProperties>
</file>