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88" r:id="rId3"/>
    <p:sldId id="286" r:id="rId4"/>
    <p:sldId id="264" r:id="rId5"/>
    <p:sldId id="289" r:id="rId6"/>
    <p:sldId id="291" r:id="rId7"/>
    <p:sldId id="292" r:id="rId8"/>
    <p:sldId id="293" r:id="rId9"/>
    <p:sldId id="294" r:id="rId10"/>
    <p:sldId id="295" r:id="rId11"/>
    <p:sldId id="298" r:id="rId12"/>
    <p:sldId id="297" r:id="rId13"/>
    <p:sldId id="296" r:id="rId14"/>
    <p:sldId id="299" r:id="rId15"/>
    <p:sldId id="301" r:id="rId16"/>
    <p:sldId id="302" r:id="rId17"/>
    <p:sldId id="303" r:id="rId18"/>
    <p:sldId id="304" r:id="rId19"/>
    <p:sldId id="306" r:id="rId20"/>
    <p:sldId id="300" r:id="rId21"/>
    <p:sldId id="305" r:id="rId22"/>
    <p:sldId id="307" r:id="rId23"/>
    <p:sldId id="308" r:id="rId24"/>
    <p:sldId id="309" r:id="rId25"/>
    <p:sldId id="310" r:id="rId26"/>
    <p:sldId id="311" r:id="rId27"/>
    <p:sldId id="312" r:id="rId28"/>
    <p:sldId id="31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7FF57"/>
    <a:srgbClr val="B2B2B2"/>
    <a:srgbClr val="ABFFAB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72" autoAdjust="0"/>
    <p:restoredTop sz="94660"/>
  </p:normalViewPr>
  <p:slideViewPr>
    <p:cSldViewPr>
      <p:cViewPr varScale="1">
        <p:scale>
          <a:sx n="104" d="100"/>
          <a:sy n="104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5328B-095C-490F-AB9B-49B7C8BD4FD2}" type="datetimeFigureOut">
              <a:rPr lang="en-US" smtClean="0"/>
              <a:pPr/>
              <a:t>11/13/2008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0A477-8FBB-40B9-B8CB-13AEE48E3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A477-8FBB-40B9-B8CB-13AEE48E34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A477-8FBB-40B9-B8CB-13AEE48E349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A477-8FBB-40B9-B8CB-13AEE48E349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A477-8FBB-40B9-B8CB-13AEE48E349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A477-8FBB-40B9-B8CB-13AEE48E349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6F53-8A22-41D1-AFEE-EEEDA81CA036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2CC8-FFF2-4441-BA59-57AA1E482FA3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BDE7-8D4D-4C6A-82AF-9DC70D935E67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11E6-292A-4B2B-8B79-0E3B4FC5391F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6200" y="76200"/>
            <a:ext cx="3429000" cy="533400"/>
          </a:xfrm>
        </p:spPr>
        <p:txBody>
          <a:bodyPr>
            <a:noAutofit/>
          </a:bodyPr>
          <a:lstStyle>
            <a:lvl1pPr>
              <a:buNone/>
              <a:defRPr sz="2800" b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4078-36DE-41F4-AD56-B8ECFC1C6E0B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3B4D-5E75-4892-9D96-075B653D35C1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A912-08FB-455C-B420-FC996645820A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6171-B3C6-4DDA-8687-68A3B2F973F2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622C-EBF3-475F-9785-7A3859AADE52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F498-00C4-48FE-9E11-A02353362B7F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D434E-FB7F-4BD5-8C0B-0545C1BB0193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34EB-D399-4984-96A1-037ECAD3F3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676400"/>
            <a:ext cx="152400" cy="518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67000" y="6629400"/>
            <a:ext cx="38100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Faculty of Engineering,</a:t>
            </a:r>
            <a:r>
              <a:rPr lang="en-US" sz="900" b="1" baseline="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Cairo University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770" name="Picture 2" descr="http://www.mdp.eg.net/images/CULogo.jpg"/>
          <p:cNvPicPr>
            <a:picLocks noChangeAspect="1" noChangeArrowheads="1"/>
          </p:cNvPicPr>
          <p:nvPr/>
        </p:nvPicPr>
        <p:blipFill>
          <a:blip r:embed="rId14" cstate="print">
            <a:biLevel thresh="50000"/>
          </a:blip>
          <a:srcRect l="7547" t="12500" r="14465" b="7143"/>
          <a:stretch>
            <a:fillRect/>
          </a:stretch>
        </p:blipFill>
        <p:spPr bwMode="auto">
          <a:xfrm>
            <a:off x="8305800" y="181897"/>
            <a:ext cx="609600" cy="884903"/>
          </a:xfrm>
          <a:prstGeom prst="rect">
            <a:avLst/>
          </a:prstGeom>
          <a:noFill/>
        </p:spPr>
      </p:pic>
      <p:sp>
        <p:nvSpPr>
          <p:cNvPr id="15" name="Round Same Side Corner Rectangle 14"/>
          <p:cNvSpPr/>
          <p:nvPr/>
        </p:nvSpPr>
        <p:spPr>
          <a:xfrm rot="16200000">
            <a:off x="8305800" y="4800600"/>
            <a:ext cx="1447800" cy="228600"/>
          </a:xfrm>
          <a:prstGeom prst="round2SameRect">
            <a:avLst>
              <a:gd name="adj1" fmla="val 46574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en-US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Master </a:t>
            </a:r>
            <a:r>
              <a:rPr lang="en-US" sz="14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Defense</a:t>
            </a: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elping%20Slides/ArabicLanguageChallenges.ppt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elping%20Slides/DegradedOCRSamples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Methods for Text Error Correction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5146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B</a:t>
            </a:r>
            <a:r>
              <a:rPr lang="en-US" sz="2000" b="1" dirty="0" smtClean="0"/>
              <a:t>y</a:t>
            </a:r>
            <a:endParaRPr lang="en-US" sz="2400" b="1" dirty="0" smtClean="0"/>
          </a:p>
          <a:p>
            <a:r>
              <a:rPr lang="en-US" sz="2400" b="1" dirty="0" smtClean="0"/>
              <a:t>Walid Magdy</a:t>
            </a:r>
          </a:p>
          <a:p>
            <a:endParaRPr lang="en-US" sz="2400" b="1" dirty="0" smtClean="0"/>
          </a:p>
          <a:p>
            <a:r>
              <a:rPr lang="en-US" sz="2000" b="1" dirty="0" smtClean="0"/>
              <a:t>Supervision of</a:t>
            </a:r>
          </a:p>
          <a:p>
            <a:r>
              <a:rPr lang="en-US" sz="2400" b="1" dirty="0" smtClean="0"/>
              <a:t>Prof. Dr. </a:t>
            </a:r>
            <a:r>
              <a:rPr lang="en-US" sz="2400" b="1" dirty="0" err="1" smtClean="0"/>
              <a:t>Mohsen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Rashwan</a:t>
            </a:r>
            <a:endParaRPr lang="en-US" sz="2400" b="1" dirty="0" smtClean="0"/>
          </a:p>
          <a:p>
            <a:r>
              <a:rPr lang="en-US" sz="2400" b="1" dirty="0" smtClean="0"/>
              <a:t>Prof. Dr. Kareem Darwish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Fusion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Fusion was tested in two ways:</a:t>
            </a:r>
            <a:br>
              <a:rPr lang="en-US" sz="2400" dirty="0" smtClean="0"/>
            </a:br>
            <a:r>
              <a:rPr lang="en-US" sz="2000" dirty="0" smtClean="0"/>
              <a:t>1.  Effect on Error Reduction</a:t>
            </a:r>
            <a:br>
              <a:rPr lang="en-US" sz="2000" dirty="0" smtClean="0"/>
            </a:br>
            <a:r>
              <a:rPr lang="en-US" sz="2000" dirty="0" smtClean="0"/>
              <a:t>2.  Effect on Information Retrieval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i="1" dirty="0" smtClean="0"/>
              <a:t>ZAD </a:t>
            </a:r>
            <a:r>
              <a:rPr lang="en-US" sz="2400" i="1" dirty="0" err="1" smtClean="0"/>
              <a:t>Alma’ad</a:t>
            </a:r>
            <a:r>
              <a:rPr lang="en-US" sz="2400" i="1" dirty="0" smtClean="0"/>
              <a:t> </a:t>
            </a:r>
            <a:r>
              <a:rPr lang="en-US" sz="2400" dirty="0" smtClean="0"/>
              <a:t>book was used for test, which contains</a:t>
            </a:r>
            <a:br>
              <a:rPr lang="en-US" sz="2400" dirty="0" smtClean="0"/>
            </a:br>
            <a:r>
              <a:rPr lang="en-US" sz="2000" dirty="0" smtClean="0"/>
              <a:t>- OCR output using </a:t>
            </a:r>
            <a:r>
              <a:rPr lang="en-US" sz="2000" dirty="0" err="1" smtClean="0"/>
              <a:t>Sakhr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Clean version of the book</a:t>
            </a:r>
            <a:br>
              <a:rPr lang="en-US" sz="2000" dirty="0" smtClean="0"/>
            </a:br>
            <a:r>
              <a:rPr lang="en-US" sz="2000" dirty="0" smtClean="0"/>
              <a:t>- Queries with relevance judgments</a:t>
            </a:r>
            <a:endParaRPr lang="en-US" sz="2400" dirty="0" smtClean="0"/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A tri-gram LM from </a:t>
            </a:r>
            <a:r>
              <a:rPr lang="en-US" sz="2400" i="1" dirty="0" err="1" smtClean="0"/>
              <a:t>Ibn-Taymia</a:t>
            </a:r>
            <a:r>
              <a:rPr lang="en-US" sz="2400" dirty="0" smtClean="0"/>
              <a:t> books</a:t>
            </a:r>
            <a:endParaRPr lang="en-US" sz="2400" i="1" dirty="0" smtClean="0"/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Two OCR systems were available: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dirty="0" err="1" smtClean="0"/>
              <a:t>Sakhr</a:t>
            </a:r>
            <a:r>
              <a:rPr lang="en-US" sz="2400" dirty="0" smtClean="0"/>
              <a:t> Automatic Reader</a:t>
            </a:r>
            <a:br>
              <a:rPr lang="en-US" sz="2400" dirty="0" smtClean="0"/>
            </a:br>
            <a:r>
              <a:rPr lang="en-US" sz="2400" dirty="0" smtClean="0"/>
              <a:t>- RDI OCR system</a:t>
            </a:r>
          </a:p>
        </p:txBody>
      </p:sp>
      <p:grpSp>
        <p:nvGrpSpPr>
          <p:cNvPr id="19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7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yRect"/>
            <p:cNvSpPr/>
            <p:nvPr/>
          </p:nvSpPr>
          <p:spPr>
            <a:xfrm>
              <a:off x="762000" y="6350000"/>
              <a:ext cx="2721428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Error Reduction </a:t>
            </a:r>
            <a:r>
              <a:rPr lang="en-US" sz="3600" i="1" dirty="0" smtClean="0"/>
              <a:t>(1/2)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Fusion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Ten clean pages were selected </a:t>
            </a:r>
            <a:r>
              <a:rPr lang="en-US" sz="2400" dirty="0" smtClean="0"/>
              <a:t>at</a:t>
            </a:r>
            <a:r>
              <a:rPr lang="en-US" sz="2400" dirty="0" smtClean="0"/>
              <a:t> </a:t>
            </a:r>
            <a:r>
              <a:rPr lang="en-US" sz="2400" dirty="0" smtClean="0"/>
              <a:t>random &amp; printed in three different fonts (</a:t>
            </a:r>
            <a:r>
              <a:rPr lang="en-US" sz="2400" dirty="0" err="1" smtClean="0"/>
              <a:t>Kufi</a:t>
            </a:r>
            <a:r>
              <a:rPr lang="en-US" sz="2400" dirty="0" smtClean="0"/>
              <a:t>, </a:t>
            </a:r>
            <a:r>
              <a:rPr lang="en-US" sz="2400" dirty="0" err="1" smtClean="0"/>
              <a:t>Mudir</a:t>
            </a:r>
            <a:r>
              <a:rPr lang="en-US" sz="2400" dirty="0" smtClean="0"/>
              <a:t>, and Simplified Arabic)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Set contains 4,200 words with 0.9% of words are OOV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Each version of text is scanned with two different resolutions (200x200 dpi &amp; 300x300dpi)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Each scanned version is OCRed using both OCR systems (RDI &amp; </a:t>
            </a:r>
            <a:r>
              <a:rPr lang="en-US" sz="2400" dirty="0" err="1" smtClean="0"/>
              <a:t>Sakhr</a:t>
            </a:r>
            <a:r>
              <a:rPr lang="en-US" sz="2400" dirty="0" smtClean="0"/>
              <a:t>)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Different versions were fused, &amp; CER’s &amp; WER’s were checked for all version (Original &amp; Fused versions)</a:t>
            </a:r>
          </a:p>
        </p:txBody>
      </p:sp>
      <p:grpSp>
        <p:nvGrpSpPr>
          <p:cNvPr id="19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7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yRect"/>
            <p:cNvSpPr/>
            <p:nvPr/>
          </p:nvSpPr>
          <p:spPr>
            <a:xfrm>
              <a:off x="762000" y="6350000"/>
              <a:ext cx="2993571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Error Reduction </a:t>
            </a:r>
            <a:r>
              <a:rPr lang="en-US" sz="3600" i="1" dirty="0" smtClean="0"/>
              <a:t>(2/2)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Fusion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23999" y="1600200"/>
          <a:ext cx="3276601" cy="1600200"/>
        </p:xfrm>
        <a:graphic>
          <a:graphicData uri="http://schemas.openxmlformats.org/drawingml/2006/table">
            <a:tbl>
              <a:tblPr/>
              <a:tblGrid>
                <a:gridCol w="762001"/>
                <a:gridCol w="838200"/>
                <a:gridCol w="838200"/>
                <a:gridCol w="838200"/>
              </a:tblGrid>
              <a:tr h="397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PMingLiU"/>
                          <a:cs typeface="Arial"/>
                        </a:rPr>
                        <a:t>200 dpi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PMingLiU"/>
                          <a:cs typeface="Arial"/>
                        </a:rPr>
                        <a:t>300 dpi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PMingLiU"/>
                          <a:cs typeface="Arial"/>
                        </a:rPr>
                        <a:t>RDI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14.6%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4.03%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5.6%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97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8.73%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4.97%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6.10%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PMingLiU"/>
                          <a:cs typeface="Arial"/>
                        </a:rPr>
                        <a:t>Sakhr</a:t>
                      </a:r>
                      <a:endParaRPr lang="en-US" sz="1300" b="1" dirty="0"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41.8%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34.70%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44.7%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523999" y="3369302"/>
          <a:ext cx="3276601" cy="1202698"/>
        </p:xfrm>
        <a:graphic>
          <a:graphicData uri="http://schemas.openxmlformats.org/drawingml/2006/table">
            <a:tbl>
              <a:tblPr/>
              <a:tblGrid>
                <a:gridCol w="762001"/>
                <a:gridCol w="838200"/>
                <a:gridCol w="838200"/>
                <a:gridCol w="838200"/>
              </a:tblGrid>
              <a:tr h="397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PMingLiU"/>
                          <a:cs typeface="Arial"/>
                        </a:rPr>
                        <a:t>RDI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25.6%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2.45%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3.0%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97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3.63%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2.00%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1.91%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PMingLiU"/>
                          <a:cs typeface="Arial"/>
                        </a:rPr>
                        <a:t>Sakhr</a:t>
                      </a:r>
                      <a:endParaRPr lang="en-US" sz="1300" b="1" dirty="0"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8.8%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5.84%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10.7%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523999" y="4800600"/>
          <a:ext cx="3276601" cy="1202698"/>
        </p:xfrm>
        <a:graphic>
          <a:graphicData uri="http://schemas.openxmlformats.org/drawingml/2006/table">
            <a:tbl>
              <a:tblPr/>
              <a:tblGrid>
                <a:gridCol w="762001"/>
                <a:gridCol w="838200"/>
                <a:gridCol w="838200"/>
                <a:gridCol w="838200"/>
              </a:tblGrid>
              <a:tr h="397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PMingLiU"/>
                          <a:cs typeface="Arial"/>
                        </a:rPr>
                        <a:t>RDI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56.2%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3.98%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9.4%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397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11.90%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2.10%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2.50%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PMingLiU"/>
                          <a:cs typeface="Arial"/>
                        </a:rPr>
                        <a:t>Sakhr</a:t>
                      </a:r>
                      <a:endParaRPr lang="en-US" sz="1300" b="1" dirty="0">
                        <a:latin typeface="Times New Roman"/>
                        <a:ea typeface="PMingLiU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16.5%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PMingLiU"/>
                          <a:cs typeface="Arial"/>
                        </a:rPr>
                        <a:t>3.37%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PMingLiU"/>
                          <a:cs typeface="Arial"/>
                        </a:rPr>
                        <a:t>9.1%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09599" y="5181600"/>
            <a:ext cx="13716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b="1" dirty="0" smtClean="0"/>
              <a:t>Simplified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9599" y="3742944"/>
            <a:ext cx="13716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b="1" dirty="0" err="1" smtClean="0"/>
              <a:t>Mudir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09599" y="2371344"/>
            <a:ext cx="13716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000" b="1" dirty="0" err="1" smtClean="0"/>
              <a:t>Kufi</a:t>
            </a:r>
            <a:endParaRPr lang="en-US" sz="20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5486400" y="1600200"/>
            <a:ext cx="2971800" cy="2246769"/>
            <a:chOff x="5486400" y="1828800"/>
            <a:chExt cx="2971800" cy="2246769"/>
          </a:xfrm>
        </p:grpSpPr>
        <p:sp>
          <p:nvSpPr>
            <p:cNvPr id="27" name="TextBox 26"/>
            <p:cNvSpPr txBox="1"/>
            <p:nvPr/>
          </p:nvSpPr>
          <p:spPr>
            <a:xfrm>
              <a:off x="5486400" y="1828800"/>
              <a:ext cx="2971800" cy="22467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sz="2000" b="1" dirty="0" smtClean="0"/>
                <a:t>WER for different versions of ZAD test set</a:t>
              </a:r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r>
                <a:rPr lang="en-US" sz="2000" dirty="0" smtClean="0"/>
                <a:t>	Original Version</a:t>
              </a:r>
            </a:p>
            <a:p>
              <a:endParaRPr lang="en-US" sz="2000" dirty="0" smtClean="0"/>
            </a:p>
            <a:p>
              <a:r>
                <a:rPr lang="en-US" sz="2000" dirty="0" smtClean="0"/>
                <a:t>	Fusion Version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38800" y="3685032"/>
              <a:ext cx="7620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638800" y="3075432"/>
              <a:ext cx="7620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34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myRect"/>
            <p:cNvSpPr/>
            <p:nvPr/>
          </p:nvSpPr>
          <p:spPr>
            <a:xfrm>
              <a:off x="762000" y="6350000"/>
              <a:ext cx="3265714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Effect on Retrieval Effectiveness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Fusion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Relevance judgments on ZAD was built on the whole book (2,730 documents)</a:t>
            </a:r>
          </a:p>
          <a:p>
            <a:pPr marL="514350" indent="-514350"/>
            <a:r>
              <a:rPr lang="en-US" sz="2400" dirty="0" smtClean="0"/>
              <a:t>To produce multiple versions of degraded text of ZAD:</a:t>
            </a:r>
          </a:p>
          <a:p>
            <a:pPr marL="895350" indent="-447675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 smtClean="0"/>
              <a:t>Sample of the original OCR version were manually corrected</a:t>
            </a:r>
          </a:p>
          <a:p>
            <a:pPr marL="895350" indent="-447675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 smtClean="0"/>
              <a:t>Degraded and Clean text were used to create a character error model based on 1:1 character mapping</a:t>
            </a:r>
          </a:p>
          <a:p>
            <a:pPr marL="895350" indent="-447675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 smtClean="0"/>
              <a:t>Generated model is then used to garble clean version with different CER’s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Different versions were fused, them MAP was used as the figure of merit for IR results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Results showed some improvement in IR effectiveness</a:t>
            </a:r>
          </a:p>
        </p:txBody>
      </p:sp>
      <p:grpSp>
        <p:nvGrpSpPr>
          <p:cNvPr id="19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7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yRect"/>
            <p:cNvSpPr/>
            <p:nvPr/>
          </p:nvSpPr>
          <p:spPr>
            <a:xfrm>
              <a:off x="762000" y="6350000"/>
              <a:ext cx="3537857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Omni-Font Correction 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Idea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Implementation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Experimental Setup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Results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0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8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myRect"/>
            <p:cNvSpPr/>
            <p:nvPr/>
          </p:nvSpPr>
          <p:spPr>
            <a:xfrm>
              <a:off x="762000" y="6350000"/>
              <a:ext cx="3810000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914400" y="1295400"/>
            <a:ext cx="1676400" cy="28956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Error Model</a:t>
            </a: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ب</a:t>
            </a:r>
            <a:r>
              <a:rPr lang="en-US" sz="2000" dirty="0" smtClean="0">
                <a:solidFill>
                  <a:prstClr val="black"/>
                </a:solidFill>
              </a:rPr>
              <a:t>     </a:t>
            </a:r>
            <a:r>
              <a:rPr lang="ar-EG" sz="2000" dirty="0" smtClean="0">
                <a:solidFill>
                  <a:prstClr val="black"/>
                </a:solidFill>
              </a:rPr>
              <a:t>ب</a:t>
            </a:r>
            <a:r>
              <a:rPr lang="en-US" sz="2000" dirty="0" smtClean="0">
                <a:solidFill>
                  <a:prstClr val="black"/>
                </a:solidFill>
              </a:rPr>
              <a:t>     </a:t>
            </a:r>
            <a:r>
              <a:rPr lang="en-US" dirty="0" smtClean="0">
                <a:solidFill>
                  <a:prstClr val="black"/>
                </a:solidFill>
              </a:rPr>
              <a:t>0.8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ب</a:t>
            </a:r>
            <a:r>
              <a:rPr lang="en-US" sz="2000" dirty="0" smtClean="0">
                <a:solidFill>
                  <a:prstClr val="black"/>
                </a:solidFill>
              </a:rPr>
              <a:t>     </a:t>
            </a:r>
            <a:r>
              <a:rPr lang="ar-EG" sz="2000" dirty="0" smtClean="0">
                <a:solidFill>
                  <a:prstClr val="black"/>
                </a:solidFill>
              </a:rPr>
              <a:t>ي</a:t>
            </a:r>
            <a:r>
              <a:rPr lang="en-US" sz="2000" dirty="0" smtClean="0">
                <a:solidFill>
                  <a:prstClr val="black"/>
                </a:solidFill>
              </a:rPr>
              <a:t>     </a:t>
            </a:r>
            <a:r>
              <a:rPr lang="en-US" dirty="0" smtClean="0">
                <a:solidFill>
                  <a:prstClr val="black"/>
                </a:solidFill>
              </a:rPr>
              <a:t>0.05</a:t>
            </a:r>
          </a:p>
          <a:p>
            <a:pPr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ب</a:t>
            </a:r>
            <a:r>
              <a:rPr lang="en-US" sz="2000" dirty="0" smtClean="0">
                <a:solidFill>
                  <a:prstClr val="black"/>
                </a:solidFill>
              </a:rPr>
              <a:t>      </a:t>
            </a:r>
            <a:r>
              <a:rPr lang="ar-EG" sz="2000" dirty="0" smtClean="0">
                <a:solidFill>
                  <a:prstClr val="black"/>
                </a:solidFill>
              </a:rPr>
              <a:t>د</a:t>
            </a:r>
            <a:r>
              <a:rPr lang="en-US" sz="2000" dirty="0" smtClean="0">
                <a:solidFill>
                  <a:prstClr val="black"/>
                </a:solidFill>
              </a:rPr>
              <a:t>     </a:t>
            </a:r>
            <a:r>
              <a:rPr lang="en-US" dirty="0" smtClean="0">
                <a:solidFill>
                  <a:prstClr val="black"/>
                </a:solidFill>
              </a:rPr>
              <a:t>0.05</a:t>
            </a:r>
          </a:p>
          <a:p>
            <a:pPr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ب</a:t>
            </a:r>
            <a:r>
              <a:rPr lang="en-US" sz="2000" dirty="0" smtClean="0">
                <a:solidFill>
                  <a:prstClr val="black"/>
                </a:solidFill>
              </a:rPr>
              <a:t>     </a:t>
            </a:r>
            <a:r>
              <a:rPr lang="ar-EG" sz="2000" dirty="0" smtClean="0">
                <a:solidFill>
                  <a:prstClr val="black"/>
                </a:solidFill>
              </a:rPr>
              <a:t>ق</a:t>
            </a:r>
            <a:r>
              <a:rPr lang="en-US" sz="2000" dirty="0" smtClean="0">
                <a:solidFill>
                  <a:prstClr val="black"/>
                </a:solidFill>
              </a:rPr>
              <a:t>     </a:t>
            </a:r>
            <a:r>
              <a:rPr lang="en-US" dirty="0" smtClean="0">
                <a:solidFill>
                  <a:prstClr val="black"/>
                </a:solidFill>
              </a:rPr>
              <a:t>0.03</a:t>
            </a:r>
          </a:p>
          <a:p>
            <a:pPr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ب</a:t>
            </a:r>
            <a:r>
              <a:rPr lang="en-US" sz="2000" dirty="0" smtClean="0">
                <a:solidFill>
                  <a:prstClr val="black"/>
                </a:solidFill>
              </a:rPr>
              <a:t>    </a:t>
            </a:r>
            <a:r>
              <a:rPr lang="ar-EG" sz="2000" dirty="0" smtClean="0">
                <a:solidFill>
                  <a:prstClr val="black"/>
                </a:solidFill>
              </a:rPr>
              <a:t>ذ </a:t>
            </a:r>
            <a:r>
              <a:rPr lang="en-US" sz="2000" dirty="0" smtClean="0">
                <a:solidFill>
                  <a:prstClr val="black"/>
                </a:solidFill>
              </a:rPr>
              <a:t>      </a:t>
            </a:r>
            <a:r>
              <a:rPr lang="en-US" dirty="0" smtClean="0">
                <a:solidFill>
                  <a:prstClr val="black"/>
                </a:solidFill>
              </a:rPr>
              <a:t>0.02</a:t>
            </a:r>
          </a:p>
          <a:p>
            <a:pPr lvl="0">
              <a:lnSpc>
                <a:spcPct val="120000"/>
              </a:lnSpc>
            </a:pPr>
            <a:endParaRPr lang="ar-EG" sz="2000" dirty="0" smtClean="0"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Idea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Omni-Font Correction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2590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800" dirty="0" smtClean="0"/>
              <a:t>الاستبلال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400800" y="1905000"/>
            <a:ext cx="1676400" cy="35052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Candidates (Dictionary)</a:t>
            </a: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lvl="0" algn="ctr" rtl="1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الاستقلال</a:t>
            </a:r>
          </a:p>
          <a:p>
            <a:pPr lvl="0" algn="ctr" rtl="1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الاستبدال</a:t>
            </a:r>
          </a:p>
          <a:p>
            <a:pPr lvl="0" algn="ctr" rtl="1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الاستدلال</a:t>
            </a:r>
          </a:p>
          <a:p>
            <a:pPr lvl="0" algn="ctr" rtl="1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الاستبلاد</a:t>
            </a:r>
          </a:p>
          <a:p>
            <a:pPr lvl="0" algn="ctr" rtl="1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الاست</a:t>
            </a:r>
            <a:r>
              <a:rPr lang="ar-EG" sz="2000" dirty="0" smtClean="0">
                <a:solidFill>
                  <a:prstClr val="black"/>
                </a:solidFill>
              </a:rPr>
              <a:t>غ</a:t>
            </a:r>
            <a:r>
              <a:rPr lang="ar-EG" sz="2000" dirty="0" smtClean="0">
                <a:solidFill>
                  <a:prstClr val="black"/>
                </a:solidFill>
              </a:rPr>
              <a:t>لال</a:t>
            </a:r>
            <a:endParaRPr lang="ar-EG" sz="2000" dirty="0" smtClean="0">
              <a:solidFill>
                <a:prstClr val="black"/>
              </a:solidFill>
            </a:endParaRPr>
          </a:p>
          <a:p>
            <a:pPr lvl="0" algn="ctr" rtl="1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الاستبسال</a:t>
            </a:r>
          </a:p>
          <a:p>
            <a:pPr lvl="0" algn="ctr" rtl="1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الاستذلال</a:t>
            </a: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14400" y="4343400"/>
            <a:ext cx="1676400" cy="15240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lvl="0" algn="ctr" rtl="1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على وجوده</a:t>
            </a:r>
          </a:p>
          <a:p>
            <a:pPr lvl="0" algn="ctr" rtl="1">
              <a:lnSpc>
                <a:spcPct val="120000"/>
              </a:lnSpc>
            </a:pPr>
            <a:r>
              <a:rPr lang="ar-EG" sz="2000" dirty="0" smtClean="0">
                <a:solidFill>
                  <a:prstClr val="black"/>
                </a:solidFill>
              </a:rPr>
              <a:t>لله تعـالـى</a:t>
            </a: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14400" y="1447800"/>
            <a:ext cx="1676400" cy="21336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lvl="0" algn="ctr"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</a:rPr>
              <a:t>Politics</a:t>
            </a:r>
          </a:p>
          <a:p>
            <a:pPr lvl="0" algn="ctr"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</a:rPr>
              <a:t>Religious</a:t>
            </a:r>
          </a:p>
          <a:p>
            <a:pPr lvl="0" algn="ctr"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</a:rPr>
              <a:t>Science</a:t>
            </a:r>
          </a:p>
          <a:p>
            <a:pPr lvl="0" algn="ctr">
              <a:lnSpc>
                <a:spcPct val="120000"/>
              </a:lnSpc>
            </a:pPr>
            <a:r>
              <a:rPr lang="en-US" dirty="0" smtClean="0">
                <a:solidFill>
                  <a:prstClr val="black"/>
                </a:solidFill>
              </a:rPr>
              <a:t>Sports</a:t>
            </a:r>
          </a:p>
          <a:p>
            <a:pPr lvl="0" algn="ctr">
              <a:lnSpc>
                <a:spcPct val="120000"/>
              </a:lnSpc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6800" y="2590800"/>
            <a:ext cx="1295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0800000" flipV="1">
            <a:off x="6781800" y="2865120"/>
            <a:ext cx="9144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6781800" y="3944112"/>
            <a:ext cx="9144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6781800" y="4684776"/>
            <a:ext cx="9144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2313432" y="3517392"/>
            <a:ext cx="4526280" cy="1575816"/>
          </a:xfrm>
          <a:custGeom>
            <a:avLst/>
            <a:gdLst>
              <a:gd name="connsiteX0" fmla="*/ 0 w 4526280"/>
              <a:gd name="connsiteY0" fmla="*/ 1575816 h 1575816"/>
              <a:gd name="connsiteX1" fmla="*/ 1883664 w 4526280"/>
              <a:gd name="connsiteY1" fmla="*/ 1310640 h 1575816"/>
              <a:gd name="connsiteX2" fmla="*/ 3337560 w 4526280"/>
              <a:gd name="connsiteY2" fmla="*/ 195072 h 1575816"/>
              <a:gd name="connsiteX3" fmla="*/ 4526280 w 4526280"/>
              <a:gd name="connsiteY3" fmla="*/ 140208 h 157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6280" h="1575816">
                <a:moveTo>
                  <a:pt x="0" y="1575816"/>
                </a:moveTo>
                <a:cubicBezTo>
                  <a:pt x="663702" y="1558290"/>
                  <a:pt x="1327404" y="1540764"/>
                  <a:pt x="1883664" y="1310640"/>
                </a:cubicBezTo>
                <a:cubicBezTo>
                  <a:pt x="2439924" y="1080516"/>
                  <a:pt x="2897124" y="390144"/>
                  <a:pt x="3337560" y="195072"/>
                </a:cubicBezTo>
                <a:cubicBezTo>
                  <a:pt x="3777996" y="0"/>
                  <a:pt x="4152138" y="70104"/>
                  <a:pt x="4526280" y="140208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304288" y="5126736"/>
            <a:ext cx="4517136" cy="341376"/>
          </a:xfrm>
          <a:custGeom>
            <a:avLst/>
            <a:gdLst>
              <a:gd name="connsiteX0" fmla="*/ 0 w 4517136"/>
              <a:gd name="connsiteY0" fmla="*/ 341376 h 341376"/>
              <a:gd name="connsiteX1" fmla="*/ 2194560 w 4517136"/>
              <a:gd name="connsiteY1" fmla="*/ 259080 h 341376"/>
              <a:gd name="connsiteX2" fmla="*/ 3749040 w 4517136"/>
              <a:gd name="connsiteY2" fmla="*/ 39624 h 341376"/>
              <a:gd name="connsiteX3" fmla="*/ 4517136 w 4517136"/>
              <a:gd name="connsiteY3" fmla="*/ 21336 h 34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7136" h="341376">
                <a:moveTo>
                  <a:pt x="0" y="341376"/>
                </a:moveTo>
                <a:cubicBezTo>
                  <a:pt x="784860" y="325374"/>
                  <a:pt x="1569720" y="309372"/>
                  <a:pt x="2194560" y="259080"/>
                </a:cubicBezTo>
                <a:cubicBezTo>
                  <a:pt x="2819400" y="208788"/>
                  <a:pt x="3361944" y="79248"/>
                  <a:pt x="3749040" y="39624"/>
                </a:cubicBezTo>
                <a:cubicBezTo>
                  <a:pt x="4136136" y="0"/>
                  <a:pt x="4326636" y="10668"/>
                  <a:pt x="4517136" y="21336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41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myRect"/>
            <p:cNvSpPr/>
            <p:nvPr/>
          </p:nvSpPr>
          <p:spPr>
            <a:xfrm>
              <a:off x="762000" y="6350000"/>
              <a:ext cx="4082143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 rot="10800000" flipV="1">
            <a:off x="6781800" y="4343400"/>
            <a:ext cx="9144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7" grpId="0" animBg="1"/>
      <p:bldP spid="18" grpId="0" animBg="1"/>
      <p:bldP spid="19" grpId="0" animBg="1"/>
      <p:bldP spid="21" grpId="0" animBg="1"/>
      <p:bldP spid="31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Omni-Font Correction</a:t>
            </a:r>
            <a:endParaRPr lang="en-US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667000" y="2667000"/>
            <a:ext cx="1595486" cy="838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Generate Candidates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29200" y="2667000"/>
            <a:ext cx="1600200" cy="83324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Best Fitting Word Selection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Flowchart: Magnetic Disk 20"/>
          <p:cNvSpPr/>
          <p:nvPr/>
        </p:nvSpPr>
        <p:spPr>
          <a:xfrm>
            <a:off x="4800600" y="4038600"/>
            <a:ext cx="1981200" cy="762000"/>
          </a:xfrm>
          <a:prstGeom prst="flowChartMagneticDisk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Language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Document"/>
          <p:cNvSpPr>
            <a:spLocks noEditPoints="1" noChangeArrowheads="1"/>
          </p:cNvSpPr>
          <p:nvPr/>
        </p:nvSpPr>
        <p:spPr bwMode="auto">
          <a:xfrm>
            <a:off x="533400" y="2514600"/>
            <a:ext cx="990600" cy="1143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OCR Text</a:t>
            </a:r>
            <a:endParaRPr lang="en-US" sz="1200" dirty="0"/>
          </a:p>
        </p:txBody>
      </p:sp>
      <p:sp>
        <p:nvSpPr>
          <p:cNvPr id="24" name="Document"/>
          <p:cNvSpPr>
            <a:spLocks noEditPoints="1" noChangeArrowheads="1"/>
          </p:cNvSpPr>
          <p:nvPr/>
        </p:nvSpPr>
        <p:spPr bwMode="auto">
          <a:xfrm>
            <a:off x="7467600" y="2514600"/>
            <a:ext cx="990600" cy="1143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Corrected Text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76400" y="3048000"/>
            <a:ext cx="9144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343400" y="3048000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05600" y="3048000"/>
            <a:ext cx="6096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5525294" y="3847306"/>
            <a:ext cx="532606" cy="7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Magnetic Disk 30"/>
          <p:cNvSpPr/>
          <p:nvPr/>
        </p:nvSpPr>
        <p:spPr>
          <a:xfrm>
            <a:off x="2514600" y="4495800"/>
            <a:ext cx="1981200" cy="762000"/>
          </a:xfrm>
          <a:prstGeom prst="flowChartMagneticDisk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Dictionary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71800" y="3810000"/>
            <a:ext cx="990600" cy="5334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Edit Distance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3201194" y="4495006"/>
            <a:ext cx="304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3428206" y="4495006"/>
            <a:ext cx="304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201194" y="3656806"/>
            <a:ext cx="304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3429794" y="3656806"/>
            <a:ext cx="3048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49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myRect"/>
            <p:cNvSpPr/>
            <p:nvPr/>
          </p:nvSpPr>
          <p:spPr>
            <a:xfrm>
              <a:off x="762000" y="6350000"/>
              <a:ext cx="4354285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Experimental Setup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Omni-Font Correction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Correction was tested in two ways:</a:t>
            </a:r>
            <a:br>
              <a:rPr lang="en-US" sz="2400" dirty="0" smtClean="0"/>
            </a:br>
            <a:r>
              <a:rPr lang="en-US" sz="2000" dirty="0" smtClean="0"/>
              <a:t>1.  Effect on Error Reduction</a:t>
            </a:r>
            <a:br>
              <a:rPr lang="en-US" sz="2000" dirty="0" smtClean="0"/>
            </a:br>
            <a:r>
              <a:rPr lang="en-US" sz="2000" dirty="0" smtClean="0"/>
              <a:t>2.  Effect on Information Retrieval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i="1" dirty="0" smtClean="0"/>
              <a:t>ZAD </a:t>
            </a:r>
            <a:r>
              <a:rPr lang="en-US" sz="2400" dirty="0" smtClean="0"/>
              <a:t>was used for the experiments, and another collection (</a:t>
            </a:r>
            <a:r>
              <a:rPr lang="en-US" sz="2400" i="1" dirty="0" smtClean="0"/>
              <a:t>AFP (TREC)</a:t>
            </a:r>
            <a:r>
              <a:rPr lang="en-US" sz="2400" dirty="0" smtClean="0"/>
              <a:t>) was used to test the system in a different domain (news domain)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Two LMs were used to test the AFP collection:</a:t>
            </a:r>
            <a:br>
              <a:rPr lang="en-US" sz="2400" dirty="0" smtClean="0"/>
            </a:br>
            <a:r>
              <a:rPr lang="en-US" sz="2000" dirty="0" smtClean="0"/>
              <a:t>1. LM built from same time period of AFP</a:t>
            </a:r>
            <a:br>
              <a:rPr lang="en-US" sz="2000" dirty="0" smtClean="0"/>
            </a:br>
            <a:r>
              <a:rPr lang="en-US" sz="2000" dirty="0" smtClean="0"/>
              <a:t>2. LM built from different time period of AFP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All results were compared to previous work in correction using the character error model</a:t>
            </a:r>
            <a:endParaRPr lang="en-US" sz="2800" dirty="0" smtClean="0"/>
          </a:p>
        </p:txBody>
      </p:sp>
      <p:grpSp>
        <p:nvGrpSpPr>
          <p:cNvPr id="19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7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yRect"/>
            <p:cNvSpPr/>
            <p:nvPr/>
          </p:nvSpPr>
          <p:spPr>
            <a:xfrm>
              <a:off x="762000" y="6350000"/>
              <a:ext cx="4626428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Effect of Error Reduction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Omni-Font Correction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514600" y="1905000"/>
          <a:ext cx="3814626" cy="1557761"/>
        </p:xfrm>
        <a:graphic>
          <a:graphicData uri="http://schemas.openxmlformats.org/drawingml/2006/table">
            <a:tbl>
              <a:tblPr/>
              <a:tblGrid>
                <a:gridCol w="1018818"/>
                <a:gridCol w="1015162"/>
                <a:gridCol w="897022"/>
                <a:gridCol w="883624"/>
              </a:tblGrid>
              <a:tr h="3624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WER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Error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Reduction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/>
                          <a:ea typeface="PMingLiU"/>
                        </a:rPr>
                        <a:t>Original OCR version</a:t>
                      </a:r>
                      <a:endParaRPr lang="en-US" sz="1300" b="1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PMingLiU"/>
                        </a:rPr>
                        <a:t>39%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PMingLiU"/>
                        </a:rPr>
                        <a:t>NA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836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/>
                          <a:ea typeface="PMingLiU"/>
                        </a:rPr>
                        <a:t>Uniform Character Model</a:t>
                      </a:r>
                      <a:endParaRPr lang="en-US" sz="1300" dirty="0" smtClean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PMingLiU"/>
                        </a:rPr>
                        <a:t>56%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36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/>
                          <a:ea typeface="PMingLiU"/>
                        </a:rPr>
                        <a:t>Trained Character Model</a:t>
                      </a:r>
                      <a:endParaRPr lang="en-US" sz="13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14600" y="3733800"/>
          <a:ext cx="3810000" cy="2057400"/>
        </p:xfrm>
        <a:graphic>
          <a:graphicData uri="http://schemas.openxmlformats.org/drawingml/2006/table">
            <a:tbl>
              <a:tblPr/>
              <a:tblGrid>
                <a:gridCol w="991148"/>
                <a:gridCol w="1038820"/>
                <a:gridCol w="905256"/>
                <a:gridCol w="874776"/>
              </a:tblGrid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WER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Error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Reduction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/>
                          <a:ea typeface="PMingLiU"/>
                        </a:rPr>
                        <a:t>Original OCR version</a:t>
                      </a:r>
                      <a:endParaRPr lang="en-US" sz="1300" b="1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PMingLiU"/>
                        </a:rPr>
                        <a:t>31%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PMingLiU"/>
                        </a:rPr>
                        <a:t>NA</a:t>
                      </a:r>
                      <a:endParaRPr lang="en-US" sz="16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02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/>
                          <a:ea typeface="PMingLiU"/>
                        </a:rPr>
                        <a:t>Uniform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/>
                          <a:ea typeface="PMingLiU"/>
                        </a:rPr>
                        <a:t>Character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Times New Roman"/>
                          <a:ea typeface="PMingLiU"/>
                        </a:rPr>
                        <a:t>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AFP LM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7.3%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76%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News LM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11.7%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62%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Trained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Character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Times New Roman"/>
                          <a:ea typeface="PMingLiU"/>
                        </a:rPr>
                        <a:t>AFP LM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PMingLiU"/>
                        </a:rPr>
                        <a:t>5.9%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81%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PMingLiU"/>
                        </a:rPr>
                        <a:t>News LM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10.7%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PMingLiU"/>
                        </a:rPr>
                        <a:t>65%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05000" y="2438400"/>
            <a:ext cx="553998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400" b="1" dirty="0" smtClean="0"/>
              <a:t>ZAD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93546" y="4572000"/>
            <a:ext cx="553998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400" b="1" dirty="0" smtClean="0"/>
              <a:t>TREC</a:t>
            </a:r>
            <a:endParaRPr lang="en-US" sz="2400" b="1" dirty="0"/>
          </a:p>
        </p:txBody>
      </p:sp>
      <p:grpSp>
        <p:nvGrpSpPr>
          <p:cNvPr id="25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23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yRect"/>
            <p:cNvSpPr/>
            <p:nvPr/>
          </p:nvSpPr>
          <p:spPr>
            <a:xfrm>
              <a:off x="762000" y="6350000"/>
              <a:ext cx="4898571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Effect of Retrieval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Omni-Font Correction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524000"/>
            <a:ext cx="6597164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524000" y="5638800"/>
            <a:ext cx="5943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Results in MAP for searching different versions of the ZAD collection</a:t>
            </a:r>
            <a:endParaRPr lang="en-US" sz="1600" b="1" dirty="0"/>
          </a:p>
        </p:txBody>
      </p:sp>
      <p:grpSp>
        <p:nvGrpSpPr>
          <p:cNvPr id="21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9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yRect"/>
            <p:cNvSpPr/>
            <p:nvPr/>
          </p:nvSpPr>
          <p:spPr>
            <a:xfrm>
              <a:off x="762000" y="6350000"/>
              <a:ext cx="5170714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075"/>
              </a:spcBef>
              <a:buAutoNum type="arabicPeriod"/>
            </a:pPr>
            <a:r>
              <a:rPr lang="en-US" sz="2400" dirty="0" smtClean="0"/>
              <a:t>Motivation</a:t>
            </a:r>
          </a:p>
          <a:p>
            <a:pPr marL="457200" indent="-457200">
              <a:spcBef>
                <a:spcPts val="1075"/>
              </a:spcBef>
              <a:buAutoNum type="arabicPeriod"/>
            </a:pPr>
            <a:r>
              <a:rPr lang="en-US" sz="2400" dirty="0" smtClean="0"/>
              <a:t>Prior </a:t>
            </a:r>
            <a:r>
              <a:rPr lang="en-US" sz="2400" dirty="0" smtClean="0"/>
              <a:t>Work</a:t>
            </a:r>
            <a:endParaRPr lang="en-US" sz="2400" dirty="0" smtClean="0"/>
          </a:p>
          <a:p>
            <a:pPr marL="457200" indent="-457200">
              <a:spcBef>
                <a:spcPts val="1075"/>
              </a:spcBef>
              <a:buAutoNum type="arabicPeriod"/>
            </a:pPr>
            <a:r>
              <a:rPr lang="en-US" sz="2400" dirty="0" smtClean="0"/>
              <a:t>Contribution</a:t>
            </a:r>
          </a:p>
          <a:p>
            <a:pPr marL="457200" indent="-457200">
              <a:spcBef>
                <a:spcPts val="1075"/>
              </a:spcBef>
              <a:buAutoNum type="arabicPeriod"/>
            </a:pPr>
            <a:r>
              <a:rPr lang="en-US" sz="2400" dirty="0" smtClean="0"/>
              <a:t>Text Fusion</a:t>
            </a:r>
          </a:p>
          <a:p>
            <a:pPr marL="457200" indent="-457200">
              <a:spcBef>
                <a:spcPts val="1075"/>
              </a:spcBef>
              <a:buAutoNum type="arabicPeriod"/>
            </a:pPr>
            <a:r>
              <a:rPr lang="en-US" sz="2400" dirty="0" smtClean="0"/>
              <a:t>Omni-Font Error Correction</a:t>
            </a:r>
          </a:p>
          <a:p>
            <a:pPr marL="457200" indent="-457200">
              <a:spcBef>
                <a:spcPts val="1075"/>
              </a:spcBef>
              <a:buAutoNum type="arabicPeriod"/>
            </a:pPr>
            <a:r>
              <a:rPr lang="en-US" sz="2400" dirty="0" smtClean="0"/>
              <a:t>Integrated system</a:t>
            </a:r>
          </a:p>
          <a:p>
            <a:pPr marL="457200" indent="-457200">
              <a:spcBef>
                <a:spcPts val="1075"/>
              </a:spcBef>
              <a:buAutoNum type="arabicPeriod"/>
            </a:pPr>
            <a:r>
              <a:rPr lang="en-US" sz="2400" dirty="0" smtClean="0"/>
              <a:t>Conclusion</a:t>
            </a:r>
          </a:p>
          <a:p>
            <a:pPr marL="457200" indent="-457200">
              <a:spcBef>
                <a:spcPts val="1075"/>
              </a:spcBef>
              <a:buAutoNum type="arabicPeriod"/>
            </a:pPr>
            <a:r>
              <a:rPr lang="en-US" sz="2400" dirty="0" smtClean="0"/>
              <a:t>Possible Future Directions</a:t>
            </a:r>
          </a:p>
        </p:txBody>
      </p:sp>
      <p:grpSp>
        <p:nvGrpSpPr>
          <p:cNvPr id="17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5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myRect"/>
            <p:cNvSpPr/>
            <p:nvPr/>
          </p:nvSpPr>
          <p:spPr>
            <a:xfrm>
              <a:off x="762000" y="6350000"/>
              <a:ext cx="544285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System 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Possible Implementations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Detailed Implementation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Experimental Setup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Results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20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8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myRect"/>
            <p:cNvSpPr/>
            <p:nvPr/>
          </p:nvSpPr>
          <p:spPr>
            <a:xfrm>
              <a:off x="762000" y="6350000"/>
              <a:ext cx="5442857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Possible Implementations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Integrated System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762000" y="2209800"/>
            <a:ext cx="7467600" cy="1143000"/>
            <a:chOff x="762000" y="2209800"/>
            <a:chExt cx="7467600" cy="1143000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2438400" y="2362200"/>
              <a:ext cx="1595486" cy="8382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Correction</a:t>
              </a:r>
              <a:endPara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4957714" y="2362200"/>
              <a:ext cx="1595486" cy="8382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Fusion</a:t>
              </a:r>
              <a:endPara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038600" y="2743200"/>
              <a:ext cx="914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905000" y="2743200"/>
              <a:ext cx="533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553200" y="2743200"/>
              <a:ext cx="6096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Document"/>
            <p:cNvSpPr>
              <a:spLocks noEditPoints="1" noChangeArrowheads="1"/>
            </p:cNvSpPr>
            <p:nvPr/>
          </p:nvSpPr>
          <p:spPr bwMode="auto">
            <a:xfrm>
              <a:off x="762000" y="2209800"/>
              <a:ext cx="990600" cy="114300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Degraded Text</a:t>
              </a:r>
              <a:endParaRPr lang="en-US" sz="1200" dirty="0"/>
            </a:p>
          </p:txBody>
        </p:sp>
        <p:sp>
          <p:nvSpPr>
            <p:cNvPr id="24" name="Document"/>
            <p:cNvSpPr>
              <a:spLocks noEditPoints="1" noChangeArrowheads="1"/>
            </p:cNvSpPr>
            <p:nvPr/>
          </p:nvSpPr>
          <p:spPr bwMode="auto">
            <a:xfrm>
              <a:off x="7239000" y="2209800"/>
              <a:ext cx="990600" cy="114300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Less degraded Text</a:t>
              </a:r>
              <a:endParaRPr lang="en-US" sz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62000" y="4191000"/>
            <a:ext cx="7467600" cy="1143000"/>
            <a:chOff x="762000" y="2209800"/>
            <a:chExt cx="7467600" cy="1143000"/>
          </a:xfrm>
        </p:grpSpPr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2438400" y="2362200"/>
              <a:ext cx="1595486" cy="8382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Fusion</a:t>
              </a:r>
              <a:endPara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4957714" y="2362200"/>
              <a:ext cx="1595486" cy="8382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Correction</a:t>
              </a:r>
              <a:endPara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4038600" y="2743200"/>
              <a:ext cx="914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905000" y="2743200"/>
              <a:ext cx="533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553200" y="2743200"/>
              <a:ext cx="6096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Document"/>
            <p:cNvSpPr>
              <a:spLocks noEditPoints="1" noChangeArrowheads="1"/>
            </p:cNvSpPr>
            <p:nvPr/>
          </p:nvSpPr>
          <p:spPr bwMode="auto">
            <a:xfrm>
              <a:off x="762000" y="2209800"/>
              <a:ext cx="990600" cy="114300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Degraded Text</a:t>
              </a:r>
              <a:endParaRPr lang="en-US" sz="1200" dirty="0"/>
            </a:p>
          </p:txBody>
        </p:sp>
        <p:sp>
          <p:nvSpPr>
            <p:cNvPr id="33" name="Document"/>
            <p:cNvSpPr>
              <a:spLocks noEditPoints="1" noChangeArrowheads="1"/>
            </p:cNvSpPr>
            <p:nvPr/>
          </p:nvSpPr>
          <p:spPr bwMode="auto">
            <a:xfrm>
              <a:off x="7239000" y="2209800"/>
              <a:ext cx="990600" cy="114300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Less degraded Text</a:t>
              </a:r>
              <a:endParaRPr lang="en-US" sz="1200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533400" y="1905000"/>
            <a:ext cx="8077200" cy="1905000"/>
          </a:xfrm>
          <a:prstGeom prst="rect">
            <a:avLst/>
          </a:prstGeom>
          <a:solidFill>
            <a:schemeClr val="bg1">
              <a:alpha val="3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3962400"/>
            <a:ext cx="8077200" cy="1676400"/>
          </a:xfrm>
          <a:prstGeom prst="rect">
            <a:avLst/>
          </a:prstGeom>
          <a:solidFill>
            <a:schemeClr val="bg1">
              <a:alpha val="3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1752600"/>
            <a:ext cx="8077200" cy="1905000"/>
          </a:xfrm>
          <a:prstGeom prst="rect">
            <a:avLst/>
          </a:prstGeom>
          <a:solidFill>
            <a:schemeClr val="bg1">
              <a:alpha val="7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47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45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myRect"/>
            <p:cNvSpPr/>
            <p:nvPr/>
          </p:nvSpPr>
          <p:spPr>
            <a:xfrm>
              <a:off x="762000" y="6350000"/>
              <a:ext cx="5715000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Integrated System</a:t>
            </a:r>
            <a:endParaRPr lang="en-US" dirty="0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209800" y="3550920"/>
            <a:ext cx="1219200" cy="533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Fusion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562600" y="3544824"/>
            <a:ext cx="1219200" cy="533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Correction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459480" y="3810000"/>
            <a:ext cx="4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ocument"/>
          <p:cNvSpPr>
            <a:spLocks noEditPoints="1" noChangeArrowheads="1"/>
          </p:cNvSpPr>
          <p:nvPr/>
        </p:nvSpPr>
        <p:spPr bwMode="auto">
          <a:xfrm>
            <a:off x="685800" y="1524000"/>
            <a:ext cx="990600" cy="1143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Degraded Text Version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49" name="Document"/>
          <p:cNvSpPr>
            <a:spLocks noEditPoints="1" noChangeArrowheads="1"/>
          </p:cNvSpPr>
          <p:nvPr/>
        </p:nvSpPr>
        <p:spPr bwMode="auto">
          <a:xfrm>
            <a:off x="3962400" y="3352800"/>
            <a:ext cx="990600" cy="1143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Fused Text Version</a:t>
            </a:r>
            <a:endParaRPr lang="en-US" sz="1200" dirty="0"/>
          </a:p>
        </p:txBody>
      </p:sp>
      <p:sp>
        <p:nvSpPr>
          <p:cNvPr id="50" name="Document"/>
          <p:cNvSpPr>
            <a:spLocks noEditPoints="1" noChangeArrowheads="1"/>
          </p:cNvSpPr>
          <p:nvPr/>
        </p:nvSpPr>
        <p:spPr bwMode="auto">
          <a:xfrm>
            <a:off x="685800" y="2895600"/>
            <a:ext cx="990600" cy="1143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Degraded Text Version</a:t>
            </a:r>
            <a:r>
              <a:rPr lang="en-US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51" name="Document"/>
          <p:cNvSpPr>
            <a:spLocks noEditPoints="1" noChangeArrowheads="1"/>
          </p:cNvSpPr>
          <p:nvPr/>
        </p:nvSpPr>
        <p:spPr bwMode="auto">
          <a:xfrm>
            <a:off x="685800" y="4876800"/>
            <a:ext cx="990600" cy="1143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Degraded Text </a:t>
            </a:r>
            <a:r>
              <a:rPr lang="en-US" sz="1200" dirty="0" err="1" smtClean="0"/>
              <a:t>Version</a:t>
            </a:r>
            <a:r>
              <a:rPr lang="en-US" sz="1200" i="1" baseline="-25000" dirty="0" err="1" smtClean="0"/>
              <a:t>n</a:t>
            </a:r>
            <a:endParaRPr lang="en-US" sz="1200" i="1" baseline="-25000" dirty="0"/>
          </a:p>
        </p:txBody>
      </p:sp>
      <p:sp>
        <p:nvSpPr>
          <p:cNvPr id="52" name="Right Brace 51"/>
          <p:cNvSpPr/>
          <p:nvPr/>
        </p:nvSpPr>
        <p:spPr>
          <a:xfrm>
            <a:off x="1792224" y="1676400"/>
            <a:ext cx="304800" cy="42672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029200" y="3810000"/>
            <a:ext cx="4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812280" y="3810000"/>
            <a:ext cx="4572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ocument"/>
          <p:cNvSpPr>
            <a:spLocks noEditPoints="1" noChangeArrowheads="1"/>
          </p:cNvSpPr>
          <p:nvPr/>
        </p:nvSpPr>
        <p:spPr bwMode="auto">
          <a:xfrm>
            <a:off x="7315200" y="3352800"/>
            <a:ext cx="990600" cy="1143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/>
              <a:t>Much lower errors version Text</a:t>
            </a:r>
            <a:endParaRPr lang="en-US" sz="1200" dirty="0"/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876300" y="4457700"/>
            <a:ext cx="685800" cy="1588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65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myRect"/>
            <p:cNvSpPr/>
            <p:nvPr/>
          </p:nvSpPr>
          <p:spPr>
            <a:xfrm>
              <a:off x="762000" y="6350000"/>
              <a:ext cx="5987143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Experimentation Setup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Integrated System</a:t>
            </a:r>
            <a:endParaRPr lang="en-US" dirty="0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Correction was applied </a:t>
            </a:r>
            <a:r>
              <a:rPr lang="en-US" sz="2400" dirty="0" smtClean="0"/>
              <a:t>o</a:t>
            </a:r>
            <a:r>
              <a:rPr lang="en-US" sz="2400" dirty="0" smtClean="0"/>
              <a:t>n </a:t>
            </a:r>
            <a:r>
              <a:rPr lang="en-US" sz="2400" dirty="0" smtClean="0"/>
              <a:t>all fused versions of text shown in fusion section (versions of ZAD)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Correction was applied in two different manners:</a:t>
            </a:r>
            <a:br>
              <a:rPr lang="en-US" sz="2400" dirty="0" smtClean="0"/>
            </a:br>
            <a:r>
              <a:rPr lang="en-US" sz="2000" dirty="0" smtClean="0"/>
              <a:t>1. Whole text correction</a:t>
            </a:r>
            <a:br>
              <a:rPr lang="en-US" sz="2000" dirty="0" smtClean="0"/>
            </a:br>
            <a:r>
              <a:rPr lang="en-US" sz="2000" dirty="0" smtClean="0"/>
              <a:t>2. OOV text correction</a:t>
            </a:r>
          </a:p>
          <a:p>
            <a:pPr marL="514350" indent="-514350">
              <a:spcAft>
                <a:spcPts val="1200"/>
              </a:spcAft>
            </a:pPr>
            <a:r>
              <a:rPr lang="en-US" sz="2400" dirty="0" smtClean="0"/>
              <a:t>For fused versions, 55% of WER are OOV</a:t>
            </a:r>
            <a:endParaRPr lang="en-US" sz="2800" dirty="0" smtClean="0"/>
          </a:p>
        </p:txBody>
      </p:sp>
      <p:grpSp>
        <p:nvGrpSpPr>
          <p:cNvPr id="31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29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myRect"/>
            <p:cNvSpPr/>
            <p:nvPr/>
          </p:nvSpPr>
          <p:spPr>
            <a:xfrm>
              <a:off x="762000" y="6350000"/>
              <a:ext cx="6259286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Integrated System</a:t>
            </a:r>
            <a:endParaRPr lang="en-US" dirty="0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396" y="1396999"/>
          <a:ext cx="7543803" cy="4546599"/>
        </p:xfrm>
        <a:graphic>
          <a:graphicData uri="http://schemas.openxmlformats.org/drawingml/2006/table">
            <a:tbl>
              <a:tblPr/>
              <a:tblGrid>
                <a:gridCol w="1383396"/>
                <a:gridCol w="1173869"/>
                <a:gridCol w="1175624"/>
                <a:gridCol w="1175624"/>
                <a:gridCol w="1317645"/>
                <a:gridCol w="1317645"/>
              </a:tblGrid>
              <a:tr h="26744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PMingLiU"/>
                        </a:rPr>
                        <a:t>Version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PMingLiU"/>
                        </a:rPr>
                        <a:t>Fused error rates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PMingLiU"/>
                        </a:rPr>
                        <a:t>WER after Correction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PMingLiU"/>
                        </a:rPr>
                        <a:t>Error Reduction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7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PMingLiU"/>
                        </a:rPr>
                        <a:t>OOV Cor.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PMingLiU"/>
                        </a:rPr>
                        <a:t>Full Cor.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PMingLiU"/>
                        </a:rPr>
                        <a:t>OOV Cor.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PMingLiU"/>
                        </a:rPr>
                        <a:t>Full Cor.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K.200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8.7%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7.1%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7.9%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18.9%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9.1%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K.300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6.1%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5.1%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7.2%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15.6%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-18.7%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K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5.0%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4.1%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6.2%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16.8%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-25.7%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M.200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3.6%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2.4%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4.8%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32.6%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-32.8%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M.300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1.9%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PMingLiU"/>
                        </a:rPr>
                        <a:t>0.9%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3.7%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52.7%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-96.5%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M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2.0%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1.0%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3.8%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47.9%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-88.4%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S.200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11.9%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9.4%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9.5%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20.6%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19.8%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S.300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2.5%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PMingLiU"/>
                        </a:rPr>
                        <a:t>1.3%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3.8%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48.7%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-54.0%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S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2.1%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1.8%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4.3%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15.1%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-103.8%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RDI.K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4.0%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3.3%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6.2%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19.0%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-53.7%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RDI.M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2.4%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1.5%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4.1%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39.9%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-68.6%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RDI.S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4.0%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2.4%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4.3%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39.8%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-9.1%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Sakhr.K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34.7%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29.7%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PMingLiU"/>
                        </a:rPr>
                        <a:t>26.3%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14.6%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24.1%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Sakhr.M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5.8%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3.8%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6.2%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34.2%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-6.4%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674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Sakhr.S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3.4%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2.0%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PMingLiU"/>
                        </a:rPr>
                        <a:t>4.4%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41.6%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PMingLiU"/>
                        </a:rPr>
                        <a:t>-29.6%</a:t>
                      </a: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grpSp>
        <p:nvGrpSpPr>
          <p:cNvPr id="21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9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yRect"/>
            <p:cNvSpPr/>
            <p:nvPr/>
          </p:nvSpPr>
          <p:spPr>
            <a:xfrm>
              <a:off x="762000" y="6350000"/>
              <a:ext cx="6531428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1371607"/>
          <a:ext cx="7543800" cy="4597396"/>
        </p:xfrm>
        <a:graphic>
          <a:graphicData uri="http://schemas.openxmlformats.org/drawingml/2006/table">
            <a:tbl>
              <a:tblPr/>
              <a:tblGrid>
                <a:gridCol w="1885950"/>
                <a:gridCol w="1885950"/>
                <a:gridCol w="1885950"/>
                <a:gridCol w="1885950"/>
              </a:tblGrid>
              <a:tr h="540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Version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Least Original WER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New WER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Error Reduction</a:t>
                      </a:r>
                      <a:endParaRPr 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M.300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0.9%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70.0%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1.0%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66.7%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RDI.M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50.0%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K.300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5.6%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8.9%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5.6%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4.1%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26.8%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RDI.K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5.6%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3.3%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41.1%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M.200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8.8%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2.4%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72.7%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Sakhr.M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8.8%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3.8%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56.8%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S.300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9.1%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1.3%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85.7%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9.1%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1.8%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80.2%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Sakhr.S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9.1%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2.0%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78.0%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RDI.S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9.4%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2.4%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74.5%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K.200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14.6%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7.1%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51.4%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S.200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16.5%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9.4%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43.0%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Sakhr.K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41.8%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29.7%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28.9%</a:t>
                      </a:r>
                      <a:endParaRPr lang="en-US" sz="1400" dirty="0">
                        <a:latin typeface="Times New Roman"/>
                        <a:ea typeface="PMingLiU"/>
                      </a:endParaRPr>
                    </a:p>
                  </a:txBody>
                  <a:tcPr marL="55167" marR="55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r>
              <a:rPr lang="en-US" sz="3600" i="1" dirty="0" smtClean="0"/>
              <a:t>(1/2)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720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Text fusion proved to be mostly effective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Fusion of two OCRed text of the same image with different resolution </a:t>
            </a:r>
            <a:r>
              <a:rPr lang="en-US" sz="2400" dirty="0" smtClean="0"/>
              <a:t>improves text quality</a:t>
            </a:r>
            <a:endParaRPr lang="en-US" sz="2400" dirty="0" smtClean="0"/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Omni-font correction proved its </a:t>
            </a:r>
            <a:r>
              <a:rPr lang="en-US" sz="2400" dirty="0" smtClean="0"/>
              <a:t>effectiveness </a:t>
            </a:r>
            <a:r>
              <a:rPr lang="en-US" sz="2400" dirty="0" smtClean="0"/>
              <a:t>on error reduction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Using trained character error model have better effect on error reduction than uniform one. However, both has indistinguishable IR effectiveness.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19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7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yRect"/>
            <p:cNvSpPr/>
            <p:nvPr/>
          </p:nvSpPr>
          <p:spPr>
            <a:xfrm>
              <a:off x="762000" y="6350000"/>
              <a:ext cx="6803571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r>
              <a:rPr lang="en-US" sz="3600" i="1" dirty="0" smtClean="0"/>
              <a:t>(2/2)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720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2200" dirty="0" smtClean="0"/>
              <a:t>The key for better correction is using a well trained language model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2200" dirty="0" smtClean="0"/>
              <a:t>An integrated system that comprise the effectiveness of text fusion and error correction proved its ability on achieving a significant reduction in errors:</a:t>
            </a:r>
          </a:p>
          <a:p>
            <a:pPr marL="91440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1800" dirty="0" smtClean="0"/>
              <a:t>Average Error Reduction = 56%</a:t>
            </a:r>
          </a:p>
          <a:p>
            <a:pPr marL="91440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1800" dirty="0" smtClean="0"/>
              <a:t>Max. Error Reduction = 86%</a:t>
            </a:r>
          </a:p>
          <a:p>
            <a:pPr marL="914400" lvl="1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1800" dirty="0" smtClean="0"/>
              <a:t>Max. Theoretical Error Reduction: WER = OOV</a:t>
            </a:r>
          </a:p>
          <a:p>
            <a:pPr marL="514350" indent="-514350">
              <a:spcAft>
                <a:spcPts val="1200"/>
              </a:spcAft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9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7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yRect"/>
            <p:cNvSpPr/>
            <p:nvPr/>
          </p:nvSpPr>
          <p:spPr>
            <a:xfrm>
              <a:off x="762000" y="6350000"/>
              <a:ext cx="7075714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Future Directions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720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200" dirty="0" smtClean="0"/>
              <a:t>Applying Text Fusion on character level instead of word level</a:t>
            </a:r>
          </a:p>
          <a:p>
            <a:pPr marL="514350" indent="-514350">
              <a:spcAft>
                <a:spcPts val="1200"/>
              </a:spcAft>
              <a:buFont typeface="Arial" pitchFamily="34" charset="0"/>
              <a:buAutoNum type="arabicPeriod"/>
            </a:pPr>
            <a:r>
              <a:rPr lang="en-US" sz="2200" dirty="0" smtClean="0"/>
              <a:t>Applying different implementations for the integrated system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200" dirty="0" smtClean="0"/>
              <a:t>Using Factored language model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200" dirty="0" smtClean="0"/>
              <a:t>Applying all experiments for different types of degraded text, such as ASR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200" dirty="0" smtClean="0"/>
              <a:t>Testing the usage of a huge amount of data for creating a general LM instead of a domain specific LM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19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7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yRect"/>
            <p:cNvSpPr/>
            <p:nvPr/>
          </p:nvSpPr>
          <p:spPr>
            <a:xfrm>
              <a:off x="762000" y="6350000"/>
              <a:ext cx="7347856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20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8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myRect"/>
            <p:cNvSpPr/>
            <p:nvPr/>
          </p:nvSpPr>
          <p:spPr>
            <a:xfrm>
              <a:off x="762000" y="6350000"/>
              <a:ext cx="7620000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2917825" y="3568700"/>
            <a:ext cx="3530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defRPr/>
            </a:pPr>
            <a:r>
              <a:rPr lang="ar-EG" sz="5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جزاكم الله خبرا</a:t>
            </a:r>
            <a:endParaRPr lang="en-US" sz="5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2917825" y="2484438"/>
            <a:ext cx="35306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defRPr/>
            </a:pPr>
            <a:r>
              <a:rPr lang="ar-EG" sz="5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بزاكم الته خيرا</a:t>
            </a:r>
            <a:endParaRPr lang="en-US" sz="5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2917825" y="3001963"/>
            <a:ext cx="35306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defRPr/>
            </a:pPr>
            <a:r>
              <a:rPr lang="ar-EG" sz="5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جزاكم الله خيرا</a:t>
            </a:r>
            <a:endParaRPr lang="en-US" sz="5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503988" y="2281238"/>
            <a:ext cx="198437" cy="2281237"/>
          </a:xfrm>
          <a:prstGeom prst="rect">
            <a:avLst/>
          </a:prstGeom>
          <a:solidFill>
            <a:srgbClr val="FF0000">
              <a:alpha val="68000"/>
            </a:srgbClr>
          </a:solidFill>
          <a:ln w="15875">
            <a:solidFill>
              <a:srgbClr val="FFFF66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8547E-6 L -0.47778 3.58547E-6 " pathEditMode="relative" rAng="0" ptsTypes="AA">
                                      <p:cBhvr>
                                        <p:cTn id="24" dur="2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7" presetClass="exit" presetSubtype="0" fill="hold" grpId="1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27083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xit" presetSubtype="0" fill="hold" grpId="1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27083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27083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 animBg="1"/>
      <p:bldP spid="12" grpId="1" animBg="1"/>
      <p:bldP spid="1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9" name="Content Placeholder 4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Autofit/>
          </a:bodyPr>
          <a:lstStyle/>
          <a:p>
            <a:pPr marL="263525" indent="-263525">
              <a:spcBef>
                <a:spcPts val="1075"/>
              </a:spcBef>
            </a:pPr>
            <a:r>
              <a:rPr lang="en-US" sz="2400" dirty="0" smtClean="0"/>
              <a:t>Massive efforts is moving toward digitization</a:t>
            </a:r>
          </a:p>
          <a:p>
            <a:pPr marL="263525" indent="-263525">
              <a:spcBef>
                <a:spcPts val="1075"/>
              </a:spcBef>
            </a:pPr>
            <a:r>
              <a:rPr lang="en-US" sz="2400" dirty="0" smtClean="0"/>
              <a:t>Digitization is for: </a:t>
            </a:r>
            <a:r>
              <a:rPr lang="en-US" sz="2400" dirty="0" smtClean="0"/>
              <a:t>Availability &amp; </a:t>
            </a:r>
            <a:r>
              <a:rPr lang="en-US" sz="2400" dirty="0" smtClean="0"/>
              <a:t>Information Retrieval</a:t>
            </a:r>
          </a:p>
          <a:p>
            <a:pPr marL="263525" indent="-263525">
              <a:spcBef>
                <a:spcPts val="1075"/>
              </a:spcBef>
            </a:pPr>
            <a:r>
              <a:rPr lang="en-US" sz="2400" dirty="0" smtClean="0"/>
              <a:t>OCR is the main enabling technology</a:t>
            </a:r>
          </a:p>
          <a:p>
            <a:pPr marL="263525" indent="-263525">
              <a:spcBef>
                <a:spcPts val="1075"/>
              </a:spcBef>
            </a:pPr>
            <a:r>
              <a:rPr lang="en-US" sz="2400" dirty="0" smtClean="0"/>
              <a:t>OCR systems is far from perfect</a:t>
            </a:r>
          </a:p>
          <a:p>
            <a:pPr marL="263525" indent="-263525">
              <a:spcBef>
                <a:spcPts val="1075"/>
              </a:spcBef>
            </a:pPr>
            <a:r>
              <a:rPr lang="en-US" sz="2400" dirty="0" smtClean="0"/>
              <a:t>Poor quality OCR = Low readability &amp; Low IR effectiveness</a:t>
            </a:r>
          </a:p>
          <a:p>
            <a:pPr marL="263525" indent="-263525">
              <a:spcBef>
                <a:spcPts val="1075"/>
              </a:spcBef>
            </a:pPr>
            <a:r>
              <a:rPr lang="en-US" sz="2400" dirty="0" smtClean="0"/>
              <a:t>Arabic OCR accuracy is much lower than other languages</a:t>
            </a:r>
          </a:p>
          <a:p>
            <a:pPr marL="263525" indent="-263525">
              <a:spcBef>
                <a:spcPts val="1075"/>
              </a:spcBef>
            </a:pPr>
            <a:endParaRPr lang="en-US" sz="2400" dirty="0" smtClean="0"/>
          </a:p>
          <a:p>
            <a:pPr marL="263525" indent="-263525">
              <a:spcBef>
                <a:spcPts val="1075"/>
              </a:spcBef>
            </a:pPr>
            <a:r>
              <a:rPr lang="en-US" sz="2400" dirty="0" smtClean="0"/>
              <a:t>The need of higher quality text for Arabic documents became a must for improving readability &amp; IR effectiveness.</a:t>
            </a:r>
          </a:p>
        </p:txBody>
      </p:sp>
      <p:grpSp>
        <p:nvGrpSpPr>
          <p:cNvPr id="17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5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myRect"/>
            <p:cNvSpPr/>
            <p:nvPr/>
          </p:nvSpPr>
          <p:spPr>
            <a:xfrm>
              <a:off x="762000" y="6350000"/>
              <a:ext cx="816428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9" name="5-Point Star 8">
            <a:hlinkClick r:id="rId3" action="ppaction://hlinkpres?slideindex=1&amp;slidetitle="/>
          </p:cNvPr>
          <p:cNvSpPr/>
          <p:nvPr/>
        </p:nvSpPr>
        <p:spPr>
          <a:xfrm>
            <a:off x="7467600" y="5943600"/>
            <a:ext cx="457200" cy="3048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5-Point Star 9">
            <a:hlinkClick r:id="rId4" action="ppaction://hlinkpres?slideindex=1&amp;slidetitle="/>
          </p:cNvPr>
          <p:cNvSpPr/>
          <p:nvPr/>
        </p:nvSpPr>
        <p:spPr>
          <a:xfrm>
            <a:off x="8001000" y="5943600"/>
            <a:ext cx="457200" cy="3048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9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263525" indent="-263525">
              <a:defRPr/>
            </a:pPr>
            <a:r>
              <a:rPr lang="en-US" sz="2400" dirty="0" smtClean="0"/>
              <a:t>Previous work on </a:t>
            </a:r>
            <a:r>
              <a:rPr lang="en-US" sz="2400" dirty="0" smtClean="0"/>
              <a:t>OCR focused on:</a:t>
            </a:r>
            <a:endParaRPr lang="en-US" sz="24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 smtClean="0"/>
              <a:t>Building better OCR systems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 smtClean="0"/>
              <a:t>Improving text quality </a:t>
            </a:r>
            <a:r>
              <a:rPr lang="en-US" sz="2400" dirty="0" smtClean="0"/>
              <a:t>through </a:t>
            </a:r>
            <a:r>
              <a:rPr lang="en-US" sz="2400" dirty="0" smtClean="0"/>
              <a:t>text correction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 smtClean="0"/>
              <a:t>Improving IR effectiveness regardless of improving text quality</a:t>
            </a:r>
          </a:p>
          <a:p>
            <a:pPr marL="457200" indent="-457200">
              <a:buFontTx/>
              <a:buAutoNum type="arabicPeriod"/>
              <a:defRPr/>
            </a:pPr>
            <a:endParaRPr lang="en-US" sz="2000" dirty="0" smtClean="0"/>
          </a:p>
          <a:p>
            <a:pPr marL="263525" indent="-263525">
              <a:defRPr/>
            </a:pPr>
            <a:r>
              <a:rPr lang="en-US" sz="2400" dirty="0" smtClean="0"/>
              <a:t>Examples: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 smtClean="0"/>
              <a:t>Sakhr</a:t>
            </a:r>
            <a:r>
              <a:rPr lang="en-US" sz="2000" dirty="0" smtClean="0"/>
              <a:t> &amp; RDI OCR </a:t>
            </a:r>
            <a:r>
              <a:rPr lang="en-US" sz="2000" dirty="0" smtClean="0"/>
              <a:t>systems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smtClean="0"/>
              <a:t>OCR correction based on character error model and Language </a:t>
            </a:r>
            <a:r>
              <a:rPr lang="en-US" sz="2000" dirty="0" smtClean="0"/>
              <a:t>model</a:t>
            </a:r>
            <a:endParaRPr lang="en-US" sz="20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smtClean="0"/>
              <a:t>Index term selection for indexing degraded text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smtClean="0"/>
              <a:t>Query garbling based on character error </a:t>
            </a:r>
            <a:r>
              <a:rPr lang="en-US" sz="2000" dirty="0" smtClean="0"/>
              <a:t>model</a:t>
            </a:r>
            <a:endParaRPr lang="en-US" sz="2000" dirty="0" smtClean="0"/>
          </a:p>
        </p:txBody>
      </p:sp>
      <p:grpSp>
        <p:nvGrpSpPr>
          <p:cNvPr id="17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5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myRect"/>
            <p:cNvSpPr/>
            <p:nvPr/>
          </p:nvSpPr>
          <p:spPr>
            <a:xfrm>
              <a:off x="762000" y="6350000"/>
              <a:ext cx="1088571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Fusion of multiple OCR output text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Omni-Font OCR error correction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Information retrieval improvement for degraded text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System design that can reduce errors in degraded text by more than 80%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7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5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myRect"/>
            <p:cNvSpPr/>
            <p:nvPr/>
          </p:nvSpPr>
          <p:spPr>
            <a:xfrm>
              <a:off x="762000" y="6350000"/>
              <a:ext cx="1360714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Fusion 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Definition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Approach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Implementation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Experimental Setup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 smtClean="0"/>
              <a:t>Results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7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15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myRect"/>
            <p:cNvSpPr/>
            <p:nvPr/>
          </p:nvSpPr>
          <p:spPr>
            <a:xfrm>
              <a:off x="762000" y="6350000"/>
              <a:ext cx="1632857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0" y="6492875"/>
            <a:ext cx="1066800" cy="365125"/>
          </a:xfrm>
        </p:spPr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fld id="{112B34EB-D399-4984-96A1-037ECAD3F3D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Fusion</a:t>
            </a:r>
            <a:endParaRPr lang="en-US" dirty="0"/>
          </a:p>
        </p:txBody>
      </p:sp>
      <p:sp>
        <p:nvSpPr>
          <p:cNvPr id="75" name="Content Placeholder 4"/>
          <p:cNvSpPr>
            <a:spLocks noGrp="1"/>
          </p:cNvSpPr>
          <p:nvPr>
            <p:ph idx="1"/>
          </p:nvPr>
        </p:nvSpPr>
        <p:spPr>
          <a:xfrm>
            <a:off x="457200" y="2824477"/>
            <a:ext cx="8229600" cy="3124200"/>
          </a:xfrm>
        </p:spPr>
        <p:txBody>
          <a:bodyPr/>
          <a:lstStyle/>
          <a:p>
            <a:pPr marL="263525" indent="-263525">
              <a:spcBef>
                <a:spcPts val="1075"/>
              </a:spcBef>
            </a:pPr>
            <a:r>
              <a:rPr lang="en-US" sz="2000" dirty="0" smtClean="0"/>
              <a:t>Previous approaches depends on the presence of only one source of degraded text.</a:t>
            </a:r>
          </a:p>
          <a:p>
            <a:pPr marL="263525" indent="-263525">
              <a:spcBef>
                <a:spcPts val="1075"/>
              </a:spcBef>
              <a:buFontTx/>
              <a:buNone/>
            </a:pPr>
            <a:endParaRPr lang="en-US" sz="2800" dirty="0" smtClean="0"/>
          </a:p>
          <a:p>
            <a:pPr marL="263525" indent="-263525">
              <a:spcBef>
                <a:spcPts val="1075"/>
              </a:spcBef>
            </a:pPr>
            <a:r>
              <a:rPr lang="en-US" sz="2000" dirty="0" smtClean="0"/>
              <a:t>Our approach assumes the presence of more than one version of the degraded text.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2363644" y="4724400"/>
            <a:ext cx="4475306" cy="1516062"/>
            <a:chOff x="2303319" y="4675188"/>
            <a:chExt cx="4475306" cy="1516062"/>
          </a:xfrm>
        </p:grpSpPr>
        <p:sp>
          <p:nvSpPr>
            <p:cNvPr id="77" name="Text Box 5"/>
            <p:cNvSpPr txBox="1">
              <a:spLocks noChangeArrowheads="1"/>
            </p:cNvSpPr>
            <p:nvPr/>
          </p:nvSpPr>
          <p:spPr bwMode="auto">
            <a:xfrm>
              <a:off x="3825875" y="5138712"/>
              <a:ext cx="985444" cy="56075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/>
              </a:r>
              <a:br>
                <a:rPr lang="en-US" dirty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</a:br>
              <a:r>
                <a:rPr lang="en-US" dirty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Fusion</a:t>
              </a:r>
            </a:p>
            <a:p>
              <a:pPr algn="ctr">
                <a:defRPr/>
              </a:pPr>
              <a:endPara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5545327" y="5283422"/>
              <a:ext cx="1233298" cy="364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200"/>
                </a:spcBef>
                <a:spcAft>
                  <a:spcPts val="1000"/>
                </a:spcAft>
              </a:pPr>
              <a:r>
                <a:rPr lang="en-US" sz="1600" i="1">
                  <a:latin typeface="Calibri" pitchFamily="34" charset="0"/>
                </a:rPr>
                <a:t>S</a:t>
              </a:r>
              <a:r>
                <a:rPr lang="en-US" sz="1600" i="1" baseline="-25000"/>
                <a:t>0</a:t>
              </a:r>
              <a:r>
                <a:rPr lang="en-US" sz="1600" i="1">
                  <a:latin typeface="Calibri" pitchFamily="34" charset="0"/>
                </a:rPr>
                <a:t>’ = S</a:t>
              </a:r>
              <a:r>
                <a:rPr lang="en-US" sz="1600" i="1" baseline="-25000"/>
                <a:t>0</a:t>
              </a:r>
              <a:r>
                <a:rPr lang="en-US" sz="1600" i="1">
                  <a:latin typeface="Calibri" pitchFamily="34" charset="0"/>
                </a:rPr>
                <a:t> + ε</a:t>
              </a:r>
              <a:r>
                <a:rPr lang="en-US" sz="1600" i="1" baseline="-25000"/>
                <a:t>0</a:t>
              </a:r>
              <a:r>
                <a:rPr lang="en-US" sz="1600" i="1">
                  <a:latin typeface="Calibri" pitchFamily="34" charset="0"/>
                </a:rPr>
                <a:t>’</a:t>
              </a:r>
              <a:endParaRPr lang="en-US" sz="1600" i="1" baseline="-25000"/>
            </a:p>
            <a:p>
              <a:pPr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 </a:t>
              </a:r>
              <a:endParaRPr lang="en-US"/>
            </a:p>
          </p:txBody>
        </p:sp>
        <p:grpSp>
          <p:nvGrpSpPr>
            <p:cNvPr id="79" name="Group 7"/>
            <p:cNvGrpSpPr>
              <a:grpSpLocks/>
            </p:cNvGrpSpPr>
            <p:nvPr/>
          </p:nvGrpSpPr>
          <p:grpSpPr bwMode="auto">
            <a:xfrm>
              <a:off x="2303319" y="4675188"/>
              <a:ext cx="1369668" cy="1516062"/>
              <a:chOff x="6172" y="10576"/>
              <a:chExt cx="1376" cy="1341"/>
            </a:xfrm>
          </p:grpSpPr>
          <p:grpSp>
            <p:nvGrpSpPr>
              <p:cNvPr id="81" name="Group 8"/>
              <p:cNvGrpSpPr>
                <a:grpSpLocks/>
              </p:cNvGrpSpPr>
              <p:nvPr/>
            </p:nvGrpSpPr>
            <p:grpSpPr bwMode="auto">
              <a:xfrm>
                <a:off x="6172" y="10576"/>
                <a:ext cx="1071" cy="1341"/>
                <a:chOff x="6172" y="10576"/>
                <a:chExt cx="1071" cy="1341"/>
              </a:xfrm>
            </p:grpSpPr>
            <p:sp>
              <p:nvSpPr>
                <p:cNvPr id="8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172" y="10576"/>
                  <a:ext cx="1071" cy="13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n-US" sz="1600" i="1" dirty="0">
                      <a:latin typeface="Calibri" pitchFamily="34" charset="0"/>
                    </a:rPr>
                    <a:t>S</a:t>
                  </a:r>
                  <a:r>
                    <a:rPr lang="en-US" sz="1600" i="1" baseline="-25000" dirty="0">
                      <a:latin typeface="Calibri" pitchFamily="34" charset="0"/>
                    </a:rPr>
                    <a:t>1</a:t>
                  </a:r>
                  <a:r>
                    <a:rPr lang="en-US" sz="1600" i="1" dirty="0">
                      <a:latin typeface="Calibri" pitchFamily="34" charset="0"/>
                    </a:rPr>
                    <a:t> = S</a:t>
                  </a:r>
                  <a:r>
                    <a:rPr lang="en-US" sz="1600" i="1" baseline="-25000" dirty="0"/>
                    <a:t>0</a:t>
                  </a:r>
                  <a:r>
                    <a:rPr lang="en-US" sz="1600" i="1" dirty="0">
                      <a:latin typeface="Calibri" pitchFamily="34" charset="0"/>
                    </a:rPr>
                    <a:t> + ε</a:t>
                  </a:r>
                  <a:r>
                    <a:rPr lang="en-US" sz="1600" i="1" baseline="-25000" dirty="0">
                      <a:latin typeface="Calibri" pitchFamily="34" charset="0"/>
                    </a:rPr>
                    <a:t>1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en-US" sz="1600" i="1" dirty="0">
                      <a:latin typeface="Calibri" pitchFamily="34" charset="0"/>
                    </a:rPr>
                    <a:t>S</a:t>
                  </a:r>
                  <a:r>
                    <a:rPr lang="en-US" sz="1600" i="1" baseline="-25000" dirty="0">
                      <a:latin typeface="Calibri" pitchFamily="34" charset="0"/>
                    </a:rPr>
                    <a:t>2</a:t>
                  </a:r>
                  <a:r>
                    <a:rPr lang="en-US" sz="1600" i="1" dirty="0">
                      <a:latin typeface="Calibri" pitchFamily="34" charset="0"/>
                    </a:rPr>
                    <a:t> = S</a:t>
                  </a:r>
                  <a:r>
                    <a:rPr lang="en-US" sz="1600" i="1" baseline="-25000" dirty="0"/>
                    <a:t>0</a:t>
                  </a:r>
                  <a:r>
                    <a:rPr lang="en-US" sz="1600" i="1" dirty="0">
                      <a:latin typeface="Calibri" pitchFamily="34" charset="0"/>
                    </a:rPr>
                    <a:t> + ε</a:t>
                  </a:r>
                  <a:r>
                    <a:rPr lang="en-US" sz="1600" i="1" baseline="-25000" dirty="0">
                      <a:latin typeface="Calibri" pitchFamily="34" charset="0"/>
                    </a:rPr>
                    <a:t>2</a:t>
                  </a:r>
                  <a:endParaRPr lang="en-US" sz="1600" i="1" dirty="0"/>
                </a:p>
                <a:p>
                  <a:pPr>
                    <a:spcAft>
                      <a:spcPts val="1000"/>
                    </a:spcAft>
                  </a:pPr>
                  <a:endParaRPr lang="en-US" sz="1600" i="1" dirty="0"/>
                </a:p>
                <a:p>
                  <a:pPr>
                    <a:spcAft>
                      <a:spcPts val="1000"/>
                    </a:spcAft>
                  </a:pPr>
                  <a:r>
                    <a:rPr lang="en-US" sz="1600" i="1" dirty="0" err="1">
                      <a:latin typeface="Calibri" pitchFamily="34" charset="0"/>
                    </a:rPr>
                    <a:t>S</a:t>
                  </a:r>
                  <a:r>
                    <a:rPr lang="en-US" sz="1600" i="1" baseline="-25000" dirty="0" err="1">
                      <a:latin typeface="Calibri" pitchFamily="34" charset="0"/>
                    </a:rPr>
                    <a:t>n</a:t>
                  </a:r>
                  <a:r>
                    <a:rPr lang="en-US" sz="1600" i="1" dirty="0">
                      <a:latin typeface="Calibri" pitchFamily="34" charset="0"/>
                    </a:rPr>
                    <a:t> = S</a:t>
                  </a:r>
                  <a:r>
                    <a:rPr lang="en-US" sz="1600" i="1" baseline="-25000" dirty="0"/>
                    <a:t>0</a:t>
                  </a:r>
                  <a:r>
                    <a:rPr lang="en-US" sz="1600" i="1" dirty="0">
                      <a:latin typeface="Calibri" pitchFamily="34" charset="0"/>
                    </a:rPr>
                    <a:t> + </a:t>
                  </a:r>
                  <a:r>
                    <a:rPr lang="en-US" sz="1600" i="1" dirty="0" err="1">
                      <a:latin typeface="Calibri" pitchFamily="34" charset="0"/>
                    </a:rPr>
                    <a:t>ε</a:t>
                  </a:r>
                  <a:r>
                    <a:rPr lang="en-US" sz="1600" i="1" baseline="-25000" dirty="0" err="1">
                      <a:latin typeface="Calibri" pitchFamily="34" charset="0"/>
                    </a:rPr>
                    <a:t>n</a:t>
                  </a:r>
                  <a:endParaRPr lang="en-US" sz="1600" i="1" dirty="0"/>
                </a:p>
                <a:p>
                  <a:endParaRPr lang="en-US" dirty="0"/>
                </a:p>
              </p:txBody>
            </p:sp>
            <p:sp>
              <p:nvSpPr>
                <p:cNvPr id="84" name="Line 10"/>
                <p:cNvSpPr>
                  <a:spLocks noChangeShapeType="1"/>
                </p:cNvSpPr>
                <p:nvPr/>
              </p:nvSpPr>
              <p:spPr bwMode="auto">
                <a:xfrm>
                  <a:off x="6655" y="11279"/>
                  <a:ext cx="0" cy="248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2" name="AutoShape 11"/>
              <p:cNvSpPr>
                <a:spLocks/>
              </p:cNvSpPr>
              <p:nvPr/>
            </p:nvSpPr>
            <p:spPr bwMode="auto">
              <a:xfrm>
                <a:off x="7291" y="10688"/>
                <a:ext cx="257" cy="1125"/>
              </a:xfrm>
              <a:prstGeom prst="rightBrace">
                <a:avLst>
                  <a:gd name="adj1" fmla="val 36479"/>
                  <a:gd name="adj2" fmla="val 50000"/>
                </a:avLst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" name="Line 12"/>
            <p:cNvSpPr>
              <a:spLocks noChangeShapeType="1"/>
            </p:cNvSpPr>
            <p:nvPr/>
          </p:nvSpPr>
          <p:spPr bwMode="auto">
            <a:xfrm>
              <a:off x="4977950" y="5451873"/>
              <a:ext cx="53751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905000" y="3483289"/>
            <a:ext cx="5089525" cy="560388"/>
            <a:chOff x="1905000" y="3133725"/>
            <a:chExt cx="5089525" cy="560388"/>
          </a:xfrm>
        </p:grpSpPr>
        <p:sp>
          <p:nvSpPr>
            <p:cNvPr id="86" name="Text Box 5"/>
            <p:cNvSpPr txBox="1">
              <a:spLocks noChangeArrowheads="1"/>
            </p:cNvSpPr>
            <p:nvPr/>
          </p:nvSpPr>
          <p:spPr bwMode="auto">
            <a:xfrm>
              <a:off x="3724034" y="3133725"/>
              <a:ext cx="1378912" cy="5603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/>
              </a:r>
              <a:br>
                <a:rPr lang="en-US" dirty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</a:br>
              <a:r>
                <a:rPr lang="en-US" dirty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Correction</a:t>
              </a:r>
            </a:p>
            <a:p>
              <a:pPr algn="ctr">
                <a:defRPr/>
              </a:pPr>
              <a:endPara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87" name="Text Box 6"/>
            <p:cNvSpPr txBox="1">
              <a:spLocks noChangeArrowheads="1"/>
            </p:cNvSpPr>
            <p:nvPr/>
          </p:nvSpPr>
          <p:spPr bwMode="auto">
            <a:xfrm>
              <a:off x="5734681" y="3259268"/>
              <a:ext cx="1259844" cy="363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200"/>
                </a:spcBef>
                <a:spcAft>
                  <a:spcPts val="1000"/>
                </a:spcAft>
              </a:pPr>
              <a:r>
                <a:rPr lang="en-US" sz="1600" i="1">
                  <a:latin typeface="Calibri" pitchFamily="34" charset="0"/>
                </a:rPr>
                <a:t>S</a:t>
              </a:r>
              <a:r>
                <a:rPr lang="en-US" sz="1600" i="1" baseline="-25000"/>
                <a:t>0</a:t>
              </a:r>
              <a:r>
                <a:rPr lang="en-US" sz="1600" i="1">
                  <a:latin typeface="Calibri" pitchFamily="34" charset="0"/>
                </a:rPr>
                <a:t>’ = S</a:t>
              </a:r>
              <a:r>
                <a:rPr lang="en-US" sz="1600" i="1" baseline="-25000"/>
                <a:t>0</a:t>
              </a:r>
              <a:r>
                <a:rPr lang="en-US" sz="1600" i="1">
                  <a:latin typeface="Calibri" pitchFamily="34" charset="0"/>
                </a:rPr>
                <a:t> + ε</a:t>
              </a:r>
              <a:r>
                <a:rPr lang="en-US" sz="1600" i="1" baseline="-25000"/>
                <a:t>0</a:t>
              </a:r>
              <a:r>
                <a:rPr lang="en-US" sz="1600" i="1">
                  <a:latin typeface="Calibri" pitchFamily="34" charset="0"/>
                </a:rPr>
                <a:t>’</a:t>
              </a:r>
              <a:endParaRPr lang="en-US" sz="1600" i="1" baseline="-25000"/>
            </a:p>
            <a:p>
              <a:pPr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 </a:t>
              </a:r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167643" y="3446683"/>
              <a:ext cx="53748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12"/>
            <p:cNvSpPr>
              <a:spLocks noChangeShapeType="1"/>
            </p:cNvSpPr>
            <p:nvPr/>
          </p:nvSpPr>
          <p:spPr bwMode="auto">
            <a:xfrm>
              <a:off x="3065857" y="3456110"/>
              <a:ext cx="53748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6"/>
            <p:cNvSpPr txBox="1">
              <a:spLocks noChangeArrowheads="1"/>
            </p:cNvSpPr>
            <p:nvPr/>
          </p:nvSpPr>
          <p:spPr bwMode="auto">
            <a:xfrm>
              <a:off x="1905000" y="3259268"/>
              <a:ext cx="1226826" cy="363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200"/>
                </a:spcBef>
                <a:spcAft>
                  <a:spcPts val="1000"/>
                </a:spcAft>
              </a:pPr>
              <a:r>
                <a:rPr lang="en-US" sz="1600" i="1">
                  <a:latin typeface="Calibri" pitchFamily="34" charset="0"/>
                </a:rPr>
                <a:t>S</a:t>
              </a:r>
              <a:r>
                <a:rPr lang="en-US" sz="1600" i="1" baseline="-25000"/>
                <a:t>x</a:t>
              </a:r>
              <a:r>
                <a:rPr lang="en-US" sz="1600" i="1">
                  <a:latin typeface="Calibri" pitchFamily="34" charset="0"/>
                </a:rPr>
                <a:t>  = S</a:t>
              </a:r>
              <a:r>
                <a:rPr lang="en-US" sz="1600" i="1" baseline="-25000"/>
                <a:t>0</a:t>
              </a:r>
              <a:r>
                <a:rPr lang="en-US" sz="1600" i="1">
                  <a:latin typeface="Calibri" pitchFamily="34" charset="0"/>
                </a:rPr>
                <a:t> + ε</a:t>
              </a:r>
              <a:r>
                <a:rPr lang="en-US" sz="1600" i="1" baseline="-25000"/>
                <a:t>x</a:t>
              </a:r>
            </a:p>
            <a:p>
              <a:pPr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 </a:t>
              </a:r>
              <a:endParaRPr lang="en-US"/>
            </a:p>
          </p:txBody>
        </p:sp>
      </p:grpSp>
      <p:grpSp>
        <p:nvGrpSpPr>
          <p:cNvPr id="91" name="Group 20"/>
          <p:cNvGrpSpPr>
            <a:grpSpLocks/>
          </p:cNvGrpSpPr>
          <p:nvPr/>
        </p:nvGrpSpPr>
        <p:grpSpPr bwMode="auto">
          <a:xfrm>
            <a:off x="2551113" y="2026770"/>
            <a:ext cx="4232275" cy="560388"/>
            <a:chOff x="2347274" y="2623560"/>
            <a:chExt cx="4232635" cy="560420"/>
          </a:xfrm>
        </p:grpSpPr>
        <p:sp>
          <p:nvSpPr>
            <p:cNvPr id="92" name="Text Box 5"/>
            <p:cNvSpPr txBox="1">
              <a:spLocks noChangeArrowheads="1"/>
            </p:cNvSpPr>
            <p:nvPr/>
          </p:nvSpPr>
          <p:spPr bwMode="auto">
            <a:xfrm>
              <a:off x="3648173" y="2623560"/>
              <a:ext cx="1039804" cy="56042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/>
              </a:r>
              <a:br>
                <a:rPr lang="en-US" dirty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</a:br>
              <a:r>
                <a:rPr lang="en-US" dirty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OCR</a:t>
              </a:r>
            </a:p>
            <a:p>
              <a:pPr algn="ctr">
                <a:defRPr/>
              </a:pPr>
              <a:endPara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93" name="Text Box 6"/>
            <p:cNvSpPr txBox="1">
              <a:spLocks noChangeArrowheads="1"/>
            </p:cNvSpPr>
            <p:nvPr/>
          </p:nvSpPr>
          <p:spPr bwMode="auto">
            <a:xfrm>
              <a:off x="5319830" y="2701973"/>
              <a:ext cx="1260079" cy="363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200"/>
                </a:spcBef>
                <a:spcAft>
                  <a:spcPts val="1000"/>
                </a:spcAft>
              </a:pPr>
              <a:r>
                <a:rPr lang="en-US" sz="1600" i="1">
                  <a:latin typeface="Calibri" pitchFamily="34" charset="0"/>
                </a:rPr>
                <a:t>S</a:t>
              </a:r>
              <a:r>
                <a:rPr lang="en-US" sz="1600" i="1" baseline="-25000"/>
                <a:t>x</a:t>
              </a:r>
              <a:r>
                <a:rPr lang="en-US" sz="1600" i="1">
                  <a:latin typeface="Calibri" pitchFamily="34" charset="0"/>
                </a:rPr>
                <a:t>  = S</a:t>
              </a:r>
              <a:r>
                <a:rPr lang="en-US" sz="1600" i="1" baseline="-25000"/>
                <a:t>0</a:t>
              </a:r>
              <a:r>
                <a:rPr lang="en-US" sz="1600" i="1">
                  <a:latin typeface="Calibri" pitchFamily="34" charset="0"/>
                </a:rPr>
                <a:t> + ε</a:t>
              </a:r>
              <a:r>
                <a:rPr lang="en-US" sz="1600" i="1" baseline="-25000"/>
                <a:t>x</a:t>
              </a:r>
            </a:p>
            <a:p>
              <a:pPr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 </a:t>
              </a:r>
              <a:endParaRPr lang="en-US"/>
            </a:p>
          </p:txBody>
        </p:sp>
        <p:sp>
          <p:nvSpPr>
            <p:cNvPr id="94" name="Line 12"/>
            <p:cNvSpPr>
              <a:spLocks noChangeShapeType="1"/>
            </p:cNvSpPr>
            <p:nvPr/>
          </p:nvSpPr>
          <p:spPr bwMode="auto">
            <a:xfrm>
              <a:off x="4752686" y="2889399"/>
              <a:ext cx="53758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2"/>
            <p:cNvSpPr>
              <a:spLocks noChangeShapeType="1"/>
            </p:cNvSpPr>
            <p:nvPr/>
          </p:nvSpPr>
          <p:spPr bwMode="auto">
            <a:xfrm>
              <a:off x="2999300" y="2898825"/>
              <a:ext cx="53758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Text Box 6"/>
            <p:cNvSpPr txBox="1">
              <a:spLocks noChangeArrowheads="1"/>
            </p:cNvSpPr>
            <p:nvPr/>
          </p:nvSpPr>
          <p:spPr bwMode="auto">
            <a:xfrm>
              <a:off x="2347274" y="2701973"/>
              <a:ext cx="718008" cy="363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200"/>
                </a:spcBef>
                <a:spcAft>
                  <a:spcPts val="1000"/>
                </a:spcAft>
              </a:pPr>
              <a:r>
                <a:rPr lang="en-US" sz="1600" i="1">
                  <a:latin typeface="Calibri" pitchFamily="34" charset="0"/>
                </a:rPr>
                <a:t>S</a:t>
              </a:r>
              <a:r>
                <a:rPr lang="en-US" sz="1600" i="1" baseline="-25000"/>
                <a:t>image</a:t>
              </a:r>
            </a:p>
            <a:p>
              <a:pPr>
                <a:spcAft>
                  <a:spcPts val="1000"/>
                </a:spcAft>
              </a:pPr>
              <a:r>
                <a:rPr lang="en-US" sz="1100">
                  <a:latin typeface="Calibri" pitchFamily="34" charset="0"/>
                </a:rPr>
                <a:t> </a:t>
              </a:r>
              <a:endParaRPr lang="en-US"/>
            </a:p>
          </p:txBody>
        </p:sp>
      </p:grpSp>
      <p:grpSp>
        <p:nvGrpSpPr>
          <p:cNvPr id="97" name="Group 45"/>
          <p:cNvGrpSpPr>
            <a:grpSpLocks/>
          </p:cNvGrpSpPr>
          <p:nvPr/>
        </p:nvGrpSpPr>
        <p:grpSpPr bwMode="auto">
          <a:xfrm>
            <a:off x="4799013" y="1219200"/>
            <a:ext cx="4040187" cy="1229285"/>
            <a:chOff x="4821640" y="589289"/>
            <a:chExt cx="4039556" cy="1230084"/>
          </a:xfrm>
        </p:grpSpPr>
        <p:cxnSp>
          <p:nvCxnSpPr>
            <p:cNvPr id="98" name="Straight Arrow Connector 25"/>
            <p:cNvCxnSpPr>
              <a:cxnSpLocks noChangeShapeType="1"/>
            </p:cNvCxnSpPr>
            <p:nvPr/>
          </p:nvCxnSpPr>
          <p:spPr bwMode="auto">
            <a:xfrm rot="5400000">
              <a:off x="6234475" y="1154351"/>
              <a:ext cx="429800" cy="35714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9" name="Text Box 6"/>
            <p:cNvSpPr txBox="1">
              <a:spLocks noChangeArrowheads="1"/>
            </p:cNvSpPr>
            <p:nvPr/>
          </p:nvSpPr>
          <p:spPr bwMode="auto">
            <a:xfrm>
              <a:off x="6297105" y="734454"/>
              <a:ext cx="1234912" cy="528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en-US" sz="1400" i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Clean version of text</a:t>
              </a:r>
              <a:endParaRPr lang="en-US" sz="1400" i="1" baseline="-250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spcAft>
                  <a:spcPts val="1000"/>
                </a:spcAft>
              </a:pPr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 </a:t>
              </a:r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100" name="Straight Arrow Connector 31"/>
            <p:cNvCxnSpPr>
              <a:cxnSpLocks noChangeShapeType="1"/>
            </p:cNvCxnSpPr>
            <p:nvPr/>
          </p:nvCxnSpPr>
          <p:spPr bwMode="auto">
            <a:xfrm rot="10800000" flipV="1">
              <a:off x="6711886" y="1621410"/>
              <a:ext cx="999241" cy="9426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1" name="Text Box 6"/>
            <p:cNvSpPr txBox="1">
              <a:spLocks noChangeArrowheads="1"/>
            </p:cNvSpPr>
            <p:nvPr/>
          </p:nvSpPr>
          <p:spPr bwMode="auto">
            <a:xfrm>
              <a:off x="7626284" y="1290636"/>
              <a:ext cx="1234912" cy="528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en-US" sz="1400" i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Noisy edit operations</a:t>
              </a:r>
              <a:endParaRPr lang="en-US" sz="1400" i="1" baseline="-250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spcAft>
                  <a:spcPts val="1000"/>
                </a:spcAft>
              </a:pPr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 </a:t>
              </a:r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102" name="Straight Arrow Connector 37"/>
            <p:cNvCxnSpPr>
              <a:cxnSpLocks noChangeShapeType="1"/>
            </p:cNvCxnSpPr>
            <p:nvPr/>
          </p:nvCxnSpPr>
          <p:spPr bwMode="auto">
            <a:xfrm rot="16200000" flipH="1">
              <a:off x="5430179" y="1272958"/>
              <a:ext cx="399688" cy="8982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3" name="Text Box 6"/>
            <p:cNvSpPr txBox="1">
              <a:spLocks noChangeArrowheads="1"/>
            </p:cNvSpPr>
            <p:nvPr/>
          </p:nvSpPr>
          <p:spPr bwMode="auto">
            <a:xfrm>
              <a:off x="4821640" y="589289"/>
              <a:ext cx="1334067" cy="528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200"/>
                </a:spcBef>
                <a:spcAft>
                  <a:spcPts val="1000"/>
                </a:spcAft>
              </a:pP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Degraded version of text</a:t>
              </a:r>
              <a:endParaRPr lang="en-US" sz="1400" i="1" baseline="-25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spcAft>
                  <a:spcPts val="1000"/>
                </a:spcAft>
              </a:pPr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7372350" y="3608702"/>
            <a:ext cx="10080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ε</a:t>
            </a:r>
            <a:r>
              <a:rPr lang="en-US" sz="1600" i="1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’ &lt;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ε</a:t>
            </a:r>
            <a:r>
              <a:rPr lang="en-US" sz="1600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x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6858000" y="5282172"/>
            <a:ext cx="1724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ε</a:t>
            </a:r>
            <a:r>
              <a:rPr lang="en-US" sz="1600" i="1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’ &lt; min(ε</a:t>
            </a:r>
            <a:r>
              <a:rPr lang="en-US" sz="1600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…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ε</a:t>
            </a:r>
            <a:r>
              <a:rPr lang="en-US" sz="1600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9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47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myRect"/>
            <p:cNvSpPr/>
            <p:nvPr/>
          </p:nvSpPr>
          <p:spPr>
            <a:xfrm>
              <a:off x="762000" y="6350000"/>
              <a:ext cx="1905000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Fusion</a:t>
            </a:r>
            <a:endParaRPr lang="en-US" dirty="0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574800" y="3940175"/>
            <a:ext cx="5673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EG" sz="2400" dirty="0"/>
              <a:t>ولم هدء! إلم في الاستدلال بنوره ولم حياة ملأ في رضا5</a:t>
            </a:r>
            <a:endParaRPr lang="en-US" sz="2400" dirty="0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/>
          <a:srcRect l="9398" r="32860"/>
          <a:stretch>
            <a:fillRect/>
          </a:stretch>
        </p:blipFill>
        <p:spPr bwMode="auto">
          <a:xfrm>
            <a:off x="1235075" y="1497013"/>
            <a:ext cx="6761163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489075" y="3449638"/>
            <a:ext cx="5788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EG" sz="2400" dirty="0"/>
              <a:t>ولا ثدي إلا في ألمستدلاله بنور4 ولا حيا4 إلا في رضا4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059625" y="3939647"/>
            <a:ext cx="61801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EG" sz="2400" dirty="0">
                <a:solidFill>
                  <a:srgbClr val="FF0000"/>
                </a:solidFill>
              </a:rPr>
              <a:t>ولم هدء! إلم </a:t>
            </a:r>
            <a:r>
              <a:rPr lang="ar-EG" sz="2400" dirty="0"/>
              <a:t>في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/>
              <a:t>الاستدلال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/>
              <a:t>بنوره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>
                <a:solidFill>
                  <a:srgbClr val="FF0000"/>
                </a:solidFill>
              </a:rPr>
              <a:t>ولم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/>
              <a:t>حياة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>
                <a:solidFill>
                  <a:srgbClr val="FF0000"/>
                </a:solidFill>
              </a:rPr>
              <a:t>ملأ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/>
              <a:t>في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>
                <a:solidFill>
                  <a:srgbClr val="FF0000"/>
                </a:solidFill>
              </a:rPr>
              <a:t>رضا5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385507" y="3447288"/>
            <a:ext cx="5891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EG" sz="2400" dirty="0"/>
              <a:t>ولا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>
                <a:solidFill>
                  <a:srgbClr val="FF0000"/>
                </a:solidFill>
              </a:rPr>
              <a:t>ثدي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/>
              <a:t>إلا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/>
              <a:t>في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>
                <a:solidFill>
                  <a:srgbClr val="FF0000"/>
                </a:solidFill>
              </a:rPr>
              <a:t>ألمستدلاله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>
                <a:solidFill>
                  <a:srgbClr val="FF0000"/>
                </a:solidFill>
              </a:rPr>
              <a:t>بنور4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/>
              <a:t>ولا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>
                <a:solidFill>
                  <a:srgbClr val="FF0000"/>
                </a:solidFill>
              </a:rPr>
              <a:t>حيا4</a:t>
            </a:r>
            <a:r>
              <a:rPr lang="ar-EG" sz="2400" dirty="0">
                <a:solidFill>
                  <a:schemeClr val="bg1"/>
                </a:solidFill>
              </a:rPr>
              <a:t> </a:t>
            </a:r>
            <a:r>
              <a:rPr lang="ar-EG" sz="2400" dirty="0"/>
              <a:t>إلا في </a:t>
            </a:r>
            <a:r>
              <a:rPr lang="ar-EG" sz="2400" dirty="0">
                <a:solidFill>
                  <a:srgbClr val="FF0000"/>
                </a:solidFill>
              </a:rPr>
              <a:t>رضا4</a:t>
            </a: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2450969" y="2519556"/>
            <a:ext cx="1366886" cy="77039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OCR </a:t>
            </a:r>
            <a:r>
              <a:rPr lang="en-US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System1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5288437" y="2519556"/>
            <a:ext cx="1366886" cy="77039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OCR </a:t>
            </a:r>
            <a:r>
              <a:rPr lang="en-US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System2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3902698" y="4800600"/>
            <a:ext cx="1366886" cy="50692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Text Fusion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443038" y="5710535"/>
            <a:ext cx="5948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EG" sz="2400" dirty="0"/>
              <a:t>ولا </a:t>
            </a:r>
            <a:r>
              <a:rPr lang="ar-EG" sz="2400" dirty="0">
                <a:solidFill>
                  <a:srgbClr val="FF0000"/>
                </a:solidFill>
              </a:rPr>
              <a:t>ثدي </a:t>
            </a:r>
            <a:r>
              <a:rPr lang="ar-EG" sz="2400" dirty="0"/>
              <a:t>إلا في الاستدلال بنوره ولا حياة إلا في </a:t>
            </a:r>
            <a:r>
              <a:rPr lang="ar-EG" sz="2400" dirty="0">
                <a:solidFill>
                  <a:srgbClr val="FF0000"/>
                </a:solidFill>
              </a:rPr>
              <a:t>رضا5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Line 12"/>
          <p:cNvSpPr>
            <a:spLocks noChangeShapeType="1"/>
          </p:cNvSpPr>
          <p:nvPr/>
        </p:nvSpPr>
        <p:spPr bwMode="auto">
          <a:xfrm>
            <a:off x="1133475" y="3692525"/>
            <a:ext cx="5365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7307263" y="4210050"/>
            <a:ext cx="677862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2"/>
          <p:cNvSpPr>
            <a:spLocks noChangeShapeType="1"/>
          </p:cNvSpPr>
          <p:nvPr/>
        </p:nvSpPr>
        <p:spPr bwMode="auto">
          <a:xfrm>
            <a:off x="7326313" y="3729038"/>
            <a:ext cx="1025525" cy="47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12"/>
          <p:cNvSpPr>
            <a:spLocks noChangeShapeType="1"/>
          </p:cNvSpPr>
          <p:nvPr/>
        </p:nvSpPr>
        <p:spPr bwMode="auto">
          <a:xfrm>
            <a:off x="1123950" y="4162425"/>
            <a:ext cx="538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7" name="Straight Arrow Connector 56"/>
          <p:cNvCxnSpPr>
            <a:cxnSpLocks noChangeShapeType="1"/>
          </p:cNvCxnSpPr>
          <p:nvPr/>
        </p:nvCxnSpPr>
        <p:spPr bwMode="auto">
          <a:xfrm rot="5400000">
            <a:off x="2936875" y="2305050"/>
            <a:ext cx="292100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 rot="5400000">
            <a:off x="4426744" y="5491956"/>
            <a:ext cx="292100" cy="15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9" name="Line 12"/>
          <p:cNvSpPr>
            <a:spLocks noChangeShapeType="1"/>
          </p:cNvSpPr>
          <p:nvPr/>
        </p:nvSpPr>
        <p:spPr bwMode="auto">
          <a:xfrm flipV="1">
            <a:off x="1122363" y="2890838"/>
            <a:ext cx="1258887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flipV="1">
            <a:off x="6702425" y="2890838"/>
            <a:ext cx="1260475" cy="3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61" name="Straight Arrow Connector 60"/>
          <p:cNvCxnSpPr>
            <a:cxnSpLocks noChangeShapeType="1"/>
          </p:cNvCxnSpPr>
          <p:nvPr/>
        </p:nvCxnSpPr>
        <p:spPr bwMode="auto">
          <a:xfrm rot="5400000">
            <a:off x="5849938" y="2305050"/>
            <a:ext cx="292100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" name="Straight Arrow Connector 61"/>
          <p:cNvCxnSpPr>
            <a:cxnSpLocks noChangeShapeType="1"/>
          </p:cNvCxnSpPr>
          <p:nvPr/>
        </p:nvCxnSpPr>
        <p:spPr bwMode="auto">
          <a:xfrm rot="16200000" flipH="1">
            <a:off x="7311231" y="3539332"/>
            <a:ext cx="1328737" cy="190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3" name="Straight Arrow Connector 62"/>
          <p:cNvCxnSpPr>
            <a:cxnSpLocks noChangeShapeType="1"/>
            <a:endCxn id="53" idx="0"/>
          </p:cNvCxnSpPr>
          <p:nvPr/>
        </p:nvCxnSpPr>
        <p:spPr bwMode="auto">
          <a:xfrm rot="16200000" flipH="1">
            <a:off x="723900" y="3282951"/>
            <a:ext cx="808037" cy="111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" name="Straight Arrow Connector 63"/>
          <p:cNvCxnSpPr>
            <a:cxnSpLocks noChangeShapeType="1"/>
            <a:endCxn id="67" idx="1"/>
          </p:cNvCxnSpPr>
          <p:nvPr/>
        </p:nvCxnSpPr>
        <p:spPr bwMode="auto">
          <a:xfrm rot="16200000" flipH="1">
            <a:off x="7704138" y="4362450"/>
            <a:ext cx="1295400" cy="190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" name="Straight Arrow Connector 64"/>
          <p:cNvCxnSpPr>
            <a:cxnSpLocks noChangeShapeType="1"/>
          </p:cNvCxnSpPr>
          <p:nvPr/>
        </p:nvCxnSpPr>
        <p:spPr bwMode="auto">
          <a:xfrm rot="16200000" flipH="1">
            <a:off x="734219" y="4555332"/>
            <a:ext cx="806450" cy="111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</p:cxnSp>
      <p:sp>
        <p:nvSpPr>
          <p:cNvPr id="66" name="Line 12"/>
          <p:cNvSpPr>
            <a:spLocks noChangeShapeType="1"/>
          </p:cNvSpPr>
          <p:nvPr/>
        </p:nvSpPr>
        <p:spPr bwMode="auto">
          <a:xfrm>
            <a:off x="1133475" y="4964113"/>
            <a:ext cx="2722563" cy="12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12"/>
          <p:cNvSpPr>
            <a:spLocks noChangeShapeType="1"/>
          </p:cNvSpPr>
          <p:nvPr/>
        </p:nvSpPr>
        <p:spPr bwMode="auto">
          <a:xfrm>
            <a:off x="5300663" y="4973638"/>
            <a:ext cx="3060700" cy="460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1211263" y="1177925"/>
            <a:ext cx="720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en-US" sz="1400" i="1" dirty="0">
                <a:latin typeface="Calibri" pitchFamily="34" charset="0"/>
              </a:rPr>
              <a:t>Image</a:t>
            </a:r>
            <a:r>
              <a:rPr lang="en-US" sz="1400" dirty="0">
                <a:latin typeface="Calibri" pitchFamily="34" charset="0"/>
              </a:rPr>
              <a:t> </a:t>
            </a:r>
            <a:endParaRPr lang="en-US" sz="1400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7296150" y="3394075"/>
            <a:ext cx="187325" cy="1074738"/>
          </a:xfrm>
          <a:prstGeom prst="rect">
            <a:avLst/>
          </a:prstGeom>
          <a:solidFill>
            <a:schemeClr val="tx2">
              <a:lumMod val="60000"/>
              <a:lumOff val="40000"/>
              <a:alpha val="68000"/>
            </a:schemeClr>
          </a:solidFill>
          <a:ln w="15875">
            <a:noFill/>
            <a:round/>
            <a:headEnd/>
            <a:tailEnd type="triangle" w="med" len="med"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43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41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myRect"/>
            <p:cNvSpPr/>
            <p:nvPr/>
          </p:nvSpPr>
          <p:spPr>
            <a:xfrm>
              <a:off x="762000" y="6350000"/>
              <a:ext cx="2177142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"/>
                            </p:stCondLst>
                            <p:childTnLst>
                              <p:par>
                                <p:cTn id="9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04811E-7 L -0.63038 -4.04811E-7 " pathEditMode="relative" rAng="0" ptsTypes="AA">
                                      <p:cBhvr>
                                        <p:cTn id="95" dur="3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94375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6" grpId="0"/>
      <p:bldP spid="46" grpId="1"/>
      <p:bldP spid="47" grpId="0"/>
      <p:bldP spid="48" grpId="0"/>
      <p:bldP spid="52" grpId="0"/>
      <p:bldP spid="53" grpId="0" animBg="1"/>
      <p:bldP spid="54" grpId="0" animBg="1"/>
      <p:bldP spid="55" grpId="0" animBg="1"/>
      <p:bldP spid="56" grpId="0" animBg="1"/>
      <p:bldP spid="59" grpId="0" animBg="1"/>
      <p:bldP spid="60" grpId="0" animBg="1"/>
      <p:bldP spid="66" grpId="0" animBg="1"/>
      <p:bldP spid="67" grpId="0" animBg="1"/>
      <p:bldP spid="69" grpId="0" animBg="1"/>
      <p:bldP spid="69" grpId="1" animBg="1"/>
      <p:bldP spid="6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755E-3629-488F-A375-B4CADBE7BA64}" type="datetime3">
              <a:rPr lang="en-US" smtClean="0"/>
              <a:pPr/>
              <a:t>13 November 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34EB-D399-4984-96A1-037ECAD3F3D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Fusion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752600" y="4800600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OCR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i="1" dirty="0" smtClean="0"/>
              <a:t>W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W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W</a:t>
            </a:r>
            <a:r>
              <a:rPr lang="en-US" sz="2800" i="1" baseline="-25000" dirty="0" smtClean="0"/>
              <a:t>3</a:t>
            </a:r>
            <a:r>
              <a:rPr lang="en-US" sz="2800" i="1" dirty="0" smtClean="0"/>
              <a:t> W</a:t>
            </a:r>
            <a:r>
              <a:rPr lang="en-US" sz="2800" i="1" baseline="-25000" dirty="0" smtClean="0"/>
              <a:t>4</a:t>
            </a:r>
            <a:r>
              <a:rPr lang="en-US" sz="2800" i="1" dirty="0" smtClean="0"/>
              <a:t> ….. W</a:t>
            </a:r>
            <a:r>
              <a:rPr lang="en-US" sz="2800" i="1" baseline="-25000" dirty="0" smtClean="0"/>
              <a:t>n-2</a:t>
            </a:r>
            <a:r>
              <a:rPr lang="en-US" sz="2800" i="1" baseline="30000" dirty="0" smtClean="0"/>
              <a:t> </a:t>
            </a:r>
            <a:r>
              <a:rPr lang="en-US" sz="2800" i="1" dirty="0" smtClean="0"/>
              <a:t>W</a:t>
            </a:r>
            <a:r>
              <a:rPr lang="en-US" sz="2800" i="1" baseline="-25000" dirty="0" smtClean="0"/>
              <a:t>n-1  </a:t>
            </a:r>
            <a:r>
              <a:rPr lang="en-US" sz="2800" i="1" dirty="0" err="1" smtClean="0"/>
              <a:t>W</a:t>
            </a:r>
            <a:r>
              <a:rPr lang="en-US" sz="2800" i="1" baseline="-25000" dirty="0" err="1" smtClean="0"/>
              <a:t>n</a:t>
            </a:r>
            <a:endParaRPr lang="en-US" sz="2800" i="1" baseline="-250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OCR</a:t>
            </a:r>
            <a:r>
              <a:rPr lang="en-US" sz="28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i="1" dirty="0" smtClean="0"/>
              <a:t>W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W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W</a:t>
            </a:r>
            <a:r>
              <a:rPr lang="en-US" sz="2800" i="1" baseline="-25000" dirty="0" smtClean="0"/>
              <a:t>3</a:t>
            </a:r>
            <a:r>
              <a:rPr lang="en-US" sz="2800" i="1" dirty="0" smtClean="0"/>
              <a:t> W</a:t>
            </a:r>
            <a:r>
              <a:rPr lang="en-US" sz="2800" i="1" baseline="-25000" dirty="0" smtClean="0"/>
              <a:t>4</a:t>
            </a:r>
            <a:r>
              <a:rPr lang="en-US" sz="2800" i="1" dirty="0" smtClean="0"/>
              <a:t> ….. W</a:t>
            </a:r>
            <a:r>
              <a:rPr lang="en-US" sz="2800" i="1" baseline="-25000" dirty="0" smtClean="0"/>
              <a:t>m-2 </a:t>
            </a:r>
            <a:r>
              <a:rPr lang="en-US" sz="2800" i="1" dirty="0" smtClean="0"/>
              <a:t>W</a:t>
            </a:r>
            <a:r>
              <a:rPr lang="en-US" sz="2800" i="1" baseline="-25000" dirty="0" smtClean="0"/>
              <a:t>m-1 </a:t>
            </a:r>
            <a:r>
              <a:rPr lang="en-US" sz="2800" i="1" dirty="0" smtClean="0"/>
              <a:t>W</a:t>
            </a:r>
            <a:r>
              <a:rPr lang="en-US" sz="2800" i="1" baseline="-25000" dirty="0" smtClean="0"/>
              <a:t>m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533400" y="1524000"/>
            <a:ext cx="7924800" cy="2819400"/>
            <a:chOff x="533400" y="1524000"/>
            <a:chExt cx="7924800" cy="2819400"/>
          </a:xfrm>
        </p:grpSpPr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2667000" y="2209800"/>
              <a:ext cx="1595486" cy="8382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Word Alignment</a:t>
              </a:r>
              <a:endPara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50" name="Text Box 5"/>
            <p:cNvSpPr txBox="1">
              <a:spLocks noChangeArrowheads="1"/>
            </p:cNvSpPr>
            <p:nvPr/>
          </p:nvSpPr>
          <p:spPr bwMode="auto">
            <a:xfrm>
              <a:off x="5029200" y="2209800"/>
              <a:ext cx="1600200" cy="83324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Autofit/>
            </a:bodyPr>
            <a:lstStyle/>
            <a:p>
              <a:pPr algn="ctr">
                <a:defRPr/>
              </a:pPr>
              <a:r>
                <a:rPr lang="en-US" dirty="0" smtClean="0">
                  <a:solidFill>
                    <a:schemeClr val="bg1"/>
                  </a:solidFill>
                  <a:effectLst>
                    <a:glow rad="101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Best Fitting Word Selection</a:t>
              </a:r>
              <a:endParaRPr lang="en-US" dirty="0"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42" name="Flowchart: Magnetic Disk 41"/>
            <p:cNvSpPr/>
            <p:nvPr/>
          </p:nvSpPr>
          <p:spPr>
            <a:xfrm>
              <a:off x="4800600" y="3581400"/>
              <a:ext cx="1981200" cy="762000"/>
            </a:xfrm>
            <a:prstGeom prst="flowChartMagneticDisk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Language Model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6" name="Document"/>
            <p:cNvSpPr>
              <a:spLocks noEditPoints="1" noChangeArrowheads="1"/>
            </p:cNvSpPr>
            <p:nvPr/>
          </p:nvSpPr>
          <p:spPr bwMode="auto">
            <a:xfrm>
              <a:off x="533400" y="1524000"/>
              <a:ext cx="990600" cy="114300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OCR Text 1</a:t>
              </a:r>
              <a:endParaRPr lang="en-US" sz="1200" dirty="0"/>
            </a:p>
          </p:txBody>
        </p:sp>
        <p:sp>
          <p:nvSpPr>
            <p:cNvPr id="70" name="Document"/>
            <p:cNvSpPr>
              <a:spLocks noEditPoints="1" noChangeArrowheads="1"/>
            </p:cNvSpPr>
            <p:nvPr/>
          </p:nvSpPr>
          <p:spPr bwMode="auto">
            <a:xfrm>
              <a:off x="533400" y="2971800"/>
              <a:ext cx="990600" cy="114300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OCR Text 2</a:t>
              </a:r>
              <a:endParaRPr lang="en-US" sz="1200" dirty="0"/>
            </a:p>
          </p:txBody>
        </p:sp>
        <p:sp>
          <p:nvSpPr>
            <p:cNvPr id="71" name="Document"/>
            <p:cNvSpPr>
              <a:spLocks noEditPoints="1" noChangeArrowheads="1"/>
            </p:cNvSpPr>
            <p:nvPr/>
          </p:nvSpPr>
          <p:spPr bwMode="auto">
            <a:xfrm>
              <a:off x="7467600" y="2057400"/>
              <a:ext cx="990600" cy="114300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Fused Text</a:t>
              </a:r>
              <a:endParaRPr lang="en-US" sz="1200" dirty="0"/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1752600" y="2057400"/>
              <a:ext cx="8382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 flipH="1" flipV="1">
              <a:off x="1752600" y="2667000"/>
              <a:ext cx="838200" cy="838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4343400" y="2590800"/>
              <a:ext cx="6096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6705600" y="2590800"/>
              <a:ext cx="6096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 flipH="1" flipV="1">
              <a:off x="5525294" y="3390106"/>
              <a:ext cx="532606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2971006" y="5257800"/>
            <a:ext cx="3964782" cy="458788"/>
            <a:chOff x="2971006" y="5257800"/>
            <a:chExt cx="3964782" cy="458788"/>
          </a:xfrm>
        </p:grpSpPr>
        <p:cxnSp>
          <p:nvCxnSpPr>
            <p:cNvPr id="88" name="Straight Connector 87"/>
            <p:cNvCxnSpPr/>
            <p:nvPr/>
          </p:nvCxnSpPr>
          <p:spPr>
            <a:xfrm rot="5400000">
              <a:off x="2743200" y="5486400"/>
              <a:ext cx="4572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3277394" y="5485606"/>
              <a:ext cx="4572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3467100" y="5295900"/>
              <a:ext cx="457200" cy="381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000500" y="5295900"/>
              <a:ext cx="457200" cy="381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4457700" y="5295900"/>
              <a:ext cx="457200" cy="381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4648994" y="5485606"/>
              <a:ext cx="4572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5258594" y="5485606"/>
              <a:ext cx="4572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 flipV="1">
              <a:off x="5562600" y="5257800"/>
              <a:ext cx="533400" cy="4572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5944394" y="5485606"/>
              <a:ext cx="4572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>
              <a:off x="5562600" y="5257800"/>
              <a:ext cx="533400" cy="4587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6706394" y="5485606"/>
              <a:ext cx="457200" cy="158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Oval 105"/>
          <p:cNvSpPr/>
          <p:nvPr/>
        </p:nvSpPr>
        <p:spPr>
          <a:xfrm>
            <a:off x="2667000" y="5715000"/>
            <a:ext cx="609600" cy="45720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200400" y="4876800"/>
            <a:ext cx="1143000" cy="45720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4230624" y="4876800"/>
            <a:ext cx="609600" cy="45720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5181600" y="5715000"/>
            <a:ext cx="1600200" cy="45720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6629400" y="4876800"/>
            <a:ext cx="609600" cy="457200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2" name="Down Arrow 111"/>
          <p:cNvSpPr/>
          <p:nvPr/>
        </p:nvSpPr>
        <p:spPr>
          <a:xfrm>
            <a:off x="838200" y="914400"/>
            <a:ext cx="457200" cy="533400"/>
          </a:xfrm>
          <a:prstGeom prst="downArrow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3" name="Down Arrow 112"/>
          <p:cNvSpPr/>
          <p:nvPr/>
        </p:nvSpPr>
        <p:spPr>
          <a:xfrm>
            <a:off x="3276600" y="1600200"/>
            <a:ext cx="457200" cy="533400"/>
          </a:xfrm>
          <a:prstGeom prst="downArrow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4" name="Down Arrow 113"/>
          <p:cNvSpPr/>
          <p:nvPr/>
        </p:nvSpPr>
        <p:spPr>
          <a:xfrm>
            <a:off x="5562600" y="1600200"/>
            <a:ext cx="457200" cy="533400"/>
          </a:xfrm>
          <a:prstGeom prst="downArrow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5" name="Down Arrow 114"/>
          <p:cNvSpPr/>
          <p:nvPr/>
        </p:nvSpPr>
        <p:spPr>
          <a:xfrm>
            <a:off x="7772400" y="1447800"/>
            <a:ext cx="457200" cy="533400"/>
          </a:xfrm>
          <a:prstGeom prst="downArrow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3026664" y="5058156"/>
            <a:ext cx="3913632" cy="790956"/>
          </a:xfrm>
          <a:custGeom>
            <a:avLst/>
            <a:gdLst>
              <a:gd name="connsiteX0" fmla="*/ 0 w 3913632"/>
              <a:gd name="connsiteY0" fmla="*/ 720852 h 790956"/>
              <a:gd name="connsiteX1" fmla="*/ 713232 w 3913632"/>
              <a:gd name="connsiteY1" fmla="*/ 181356 h 790956"/>
              <a:gd name="connsiteX2" fmla="*/ 1536192 w 3913632"/>
              <a:gd name="connsiteY2" fmla="*/ 99060 h 790956"/>
              <a:gd name="connsiteX3" fmla="*/ 2798064 w 3913632"/>
              <a:gd name="connsiteY3" fmla="*/ 775716 h 790956"/>
              <a:gd name="connsiteX4" fmla="*/ 3913632 w 3913632"/>
              <a:gd name="connsiteY4" fmla="*/ 190500 h 790956"/>
              <a:gd name="connsiteX5" fmla="*/ 3913632 w 3913632"/>
              <a:gd name="connsiteY5" fmla="*/ 190500 h 79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3632" h="790956">
                <a:moveTo>
                  <a:pt x="0" y="720852"/>
                </a:moveTo>
                <a:cubicBezTo>
                  <a:pt x="228600" y="502920"/>
                  <a:pt x="457200" y="284988"/>
                  <a:pt x="713232" y="181356"/>
                </a:cubicBezTo>
                <a:cubicBezTo>
                  <a:pt x="969264" y="77724"/>
                  <a:pt x="1188720" y="0"/>
                  <a:pt x="1536192" y="99060"/>
                </a:cubicBezTo>
                <a:cubicBezTo>
                  <a:pt x="1883664" y="198120"/>
                  <a:pt x="2401824" y="760476"/>
                  <a:pt x="2798064" y="775716"/>
                </a:cubicBezTo>
                <a:cubicBezTo>
                  <a:pt x="3194304" y="790956"/>
                  <a:pt x="3913632" y="190500"/>
                  <a:pt x="3913632" y="190500"/>
                </a:cubicBezTo>
                <a:lnTo>
                  <a:pt x="3913632" y="190500"/>
                </a:lnTo>
              </a:path>
            </a:pathLst>
          </a:custGeom>
          <a:ln w="19050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myShape1"/>
          <p:cNvGrpSpPr/>
          <p:nvPr>
            <p:custDataLst>
              <p:tags r:id="rId1"/>
            </p:custDataLst>
          </p:nvPr>
        </p:nvGrpSpPr>
        <p:grpSpPr>
          <a:xfrm>
            <a:off x="762000" y="6350000"/>
            <a:ext cx="7620000" cy="76200"/>
            <a:chOff x="762000" y="6350000"/>
            <a:chExt cx="7620000" cy="76200"/>
          </a:xfrm>
        </p:grpSpPr>
        <p:cxnSp>
          <p:nvCxnSpPr>
            <p:cNvPr id="52" name="myLine"/>
            <p:cNvCxnSpPr/>
            <p:nvPr/>
          </p:nvCxnSpPr>
          <p:spPr>
            <a:xfrm>
              <a:off x="762000" y="6350000"/>
              <a:ext cx="762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myRect"/>
            <p:cNvSpPr/>
            <p:nvPr/>
          </p:nvSpPr>
          <p:spPr>
            <a:xfrm>
              <a:off x="762000" y="6350000"/>
              <a:ext cx="2449285" cy="76200"/>
            </a:xfrm>
            <a:prstGeom prst="rect">
              <a:avLst/>
            </a:prstGeom>
            <a:solidFill>
              <a:srgbClr val="0000FF"/>
            </a:solidFill>
            <a:ln w="158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06" grpId="0" animBg="1"/>
      <p:bldP spid="107" grpId="0" animBg="1"/>
      <p:bldP spid="108" grpId="0" animBg="1"/>
      <p:bldP spid="109" grpId="0" animBg="1"/>
      <p:bldP spid="110" grpId="0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SETTINGS" val="600;6;60;500;0;16711680;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58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15332</TotalTime>
  <Words>1494</Words>
  <Application>Microsoft Office PowerPoint</Application>
  <PresentationFormat>On-screen Show (4:3)</PresentationFormat>
  <Paragraphs>532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Statistical Methods for Text Error Correction</vt:lpstr>
      <vt:lpstr>Outline</vt:lpstr>
      <vt:lpstr>Motivation</vt:lpstr>
      <vt:lpstr>Prior Work</vt:lpstr>
      <vt:lpstr>Contribution</vt:lpstr>
      <vt:lpstr>Text Fusion Outlines</vt:lpstr>
      <vt:lpstr>Definition</vt:lpstr>
      <vt:lpstr>Approach</vt:lpstr>
      <vt:lpstr>Implementation</vt:lpstr>
      <vt:lpstr>Experimental Setup</vt:lpstr>
      <vt:lpstr>Effect on Error Reduction (1/2)</vt:lpstr>
      <vt:lpstr>Effect on Error Reduction (2/2)</vt:lpstr>
      <vt:lpstr>Effect on Retrieval Effectiveness</vt:lpstr>
      <vt:lpstr>Omni-Font Correction Outlines</vt:lpstr>
      <vt:lpstr>Idea</vt:lpstr>
      <vt:lpstr>Implementation</vt:lpstr>
      <vt:lpstr>Experimental Setup</vt:lpstr>
      <vt:lpstr>Effect of Error Reduction</vt:lpstr>
      <vt:lpstr>Effect of Retrieval</vt:lpstr>
      <vt:lpstr>Integrated System Outlines</vt:lpstr>
      <vt:lpstr>Possible Implementations</vt:lpstr>
      <vt:lpstr>Implementation</vt:lpstr>
      <vt:lpstr>Experimentation Setup</vt:lpstr>
      <vt:lpstr>Results</vt:lpstr>
      <vt:lpstr>Conclusion (1/2)</vt:lpstr>
      <vt:lpstr>Conclusion (2/2)</vt:lpstr>
      <vt:lpstr>Possible Future Directions</vt:lpstr>
      <vt:lpstr>Slide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i-mafaro</dc:creator>
  <cp:lastModifiedBy>Walid Magdy</cp:lastModifiedBy>
  <cp:revision>553</cp:revision>
  <dcterms:created xsi:type="dcterms:W3CDTF">2007-12-11T13:22:41Z</dcterms:created>
  <dcterms:modified xsi:type="dcterms:W3CDTF">2008-11-13T08:46:59Z</dcterms:modified>
</cp:coreProperties>
</file>