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sldIdLst>
    <p:sldId id="290" r:id="rId2"/>
    <p:sldId id="369" r:id="rId3"/>
    <p:sldId id="289" r:id="rId4"/>
    <p:sldId id="291" r:id="rId5"/>
    <p:sldId id="349" r:id="rId6"/>
    <p:sldId id="345" r:id="rId7"/>
    <p:sldId id="350" r:id="rId8"/>
    <p:sldId id="351" r:id="rId9"/>
    <p:sldId id="365" r:id="rId10"/>
    <p:sldId id="366" r:id="rId11"/>
    <p:sldId id="363" r:id="rId12"/>
    <p:sldId id="368" r:id="rId13"/>
    <p:sldId id="367" r:id="rId14"/>
    <p:sldId id="352" r:id="rId15"/>
    <p:sldId id="353" r:id="rId16"/>
    <p:sldId id="354" r:id="rId17"/>
    <p:sldId id="355" r:id="rId18"/>
    <p:sldId id="356" r:id="rId19"/>
    <p:sldId id="358" r:id="rId20"/>
    <p:sldId id="296" r:id="rId21"/>
    <p:sldId id="359" r:id="rId22"/>
    <p:sldId id="361" r:id="rId23"/>
    <p:sldId id="302" r:id="rId24"/>
    <p:sldId id="362" r:id="rId25"/>
    <p:sldId id="343" r:id="rId26"/>
    <p:sldId id="311" r:id="rId27"/>
    <p:sldId id="321" r:id="rId28"/>
    <p:sldId id="331" r:id="rId29"/>
    <p:sldId id="323" r:id="rId30"/>
    <p:sldId id="324" r:id="rId31"/>
    <p:sldId id="326" r:id="rId32"/>
    <p:sldId id="347" r:id="rId33"/>
    <p:sldId id="328" r:id="rId34"/>
    <p:sldId id="329" r:id="rId35"/>
    <p:sldId id="337" r:id="rId36"/>
    <p:sldId id="340" r:id="rId3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AC00"/>
    <a:srgbClr val="808000"/>
    <a:srgbClr val="00FF00"/>
    <a:srgbClr val="C60702"/>
    <a:srgbClr val="0000CC"/>
    <a:srgbClr val="25005C"/>
    <a:srgbClr val="24015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8" autoAdjust="0"/>
    <p:restoredTop sz="94660"/>
  </p:normalViewPr>
  <p:slideViewPr>
    <p:cSldViewPr>
      <p:cViewPr varScale="1">
        <p:scale>
          <a:sx n="69" d="100"/>
          <a:sy n="69" d="100"/>
        </p:scale>
        <p:origin x="-9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IR</a:t>
            </a:r>
            <a:r>
              <a:rPr lang="en-US" sz="1600" baseline="0" dirty="0"/>
              <a:t> effectiveness with different qualities of OCR on </a:t>
            </a:r>
            <a:r>
              <a:rPr lang="en-US" sz="1600" baseline="0" dirty="0" smtClean="0"/>
              <a:t>an Arabic documents collection</a:t>
            </a:r>
            <a:endParaRPr lang="en-US" sz="1600" dirty="0"/>
          </a:p>
        </c:rich>
      </c:tx>
      <c:layout>
        <c:manualLayout>
          <c:xMode val="edge"/>
          <c:yMode val="edge"/>
          <c:x val="0.14187026621672288"/>
          <c:y val="1.805518212662441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682008143059572"/>
          <c:y val="0.15396174147854591"/>
          <c:w val="0.87314344818515111"/>
          <c:h val="0.727060658437651"/>
        </c:manualLayout>
      </c:layout>
      <c:barChart>
        <c:barDir val="col"/>
        <c:grouping val="clustered"/>
        <c:varyColors val="0"/>
        <c:ser>
          <c:idx val="0"/>
          <c:order val="0"/>
          <c:spPr>
            <a:ln w="15875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 w="15875"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5875"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15875"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 w="15875">
                <a:solidFill>
                  <a:schemeClr val="tx1"/>
                </a:solidFill>
              </a:ln>
            </c:spPr>
          </c:dPt>
          <c:cat>
            <c:strRef>
              <c:f>Sheet1!$A$1:$D$1</c:f>
              <c:strCache>
                <c:ptCount val="4"/>
                <c:pt idx="0">
                  <c:v>Clean Text</c:v>
                </c:pt>
                <c:pt idx="1">
                  <c:v>Good OCR</c:v>
                </c:pt>
                <c:pt idx="2">
                  <c:v>Moderate OCR</c:v>
                </c:pt>
                <c:pt idx="3">
                  <c:v>Poor OCR</c:v>
                </c:pt>
              </c:strCache>
            </c:strRef>
          </c:cat>
          <c:val>
            <c:numRef>
              <c:f>Sheet1!$A$2:$D$2</c:f>
              <c:numCache>
                <c:formatCode>General</c:formatCode>
                <c:ptCount val="4"/>
                <c:pt idx="0">
                  <c:v>0.45</c:v>
                </c:pt>
                <c:pt idx="1">
                  <c:v>0.37000000000000038</c:v>
                </c:pt>
                <c:pt idx="2">
                  <c:v>0.22000000000000014</c:v>
                </c:pt>
                <c:pt idx="3">
                  <c:v>0.15000000000000022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163712"/>
        <c:axId val="72165248"/>
      </c:barChart>
      <c:catAx>
        <c:axId val="72163712"/>
        <c:scaling>
          <c:orientation val="minMax"/>
        </c:scaling>
        <c:delete val="0"/>
        <c:axPos val="b"/>
        <c:majorTickMark val="out"/>
        <c:minorTickMark val="none"/>
        <c:tickLblPos val="nextTo"/>
        <c:crossAx val="72165248"/>
        <c:crosses val="autoZero"/>
        <c:auto val="1"/>
        <c:lblAlgn val="ctr"/>
        <c:lblOffset val="100"/>
        <c:noMultiLvlLbl val="0"/>
      </c:catAx>
      <c:valAx>
        <c:axId val="721652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MAP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216371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15875">
      <a:solidFill>
        <a:schemeClr val="tx1"/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2D4B968A-140F-427A-9F98-C6D537BC82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398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682F93-B69D-4634-90ED-C1CF34FA2395}" type="slidenum">
              <a:rPr lang="en-GB" smtClean="0"/>
              <a:pPr>
                <a:defRPr/>
              </a:pPr>
              <a:t>1</a:t>
            </a:fld>
            <a:endParaRPr lang="en-GB" smtClean="0"/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58DDDADD-4B77-47FB-835F-29255856D1AD}" type="slidenum">
              <a:rPr lang="en-GB" sz="1200"/>
              <a:pPr algn="r" eaLnBrk="1" hangingPunct="1"/>
              <a:t>1</a:t>
            </a:fld>
            <a:endParaRPr lang="en-GB" sz="1200"/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C6CCBC-8A3A-4EB8-8BA5-E5118A73E1AC}" type="slidenum">
              <a:rPr lang="en-GB" smtClean="0"/>
              <a:pPr>
                <a:defRPr/>
              </a:pPr>
              <a:t>10</a:t>
            </a:fld>
            <a:endParaRPr lang="en-GB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C6CCBC-8A3A-4EB8-8BA5-E5118A73E1AC}" type="slidenum">
              <a:rPr lang="en-GB" smtClean="0"/>
              <a:pPr>
                <a:defRPr/>
              </a:pPr>
              <a:t>11</a:t>
            </a:fld>
            <a:endParaRPr lang="en-GB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C6CCBC-8A3A-4EB8-8BA5-E5118A73E1AC}" type="slidenum">
              <a:rPr lang="en-GB" smtClean="0"/>
              <a:pPr>
                <a:defRPr/>
              </a:pPr>
              <a:t>12</a:t>
            </a:fld>
            <a:endParaRPr lang="en-GB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C6CCBC-8A3A-4EB8-8BA5-E5118A73E1AC}" type="slidenum">
              <a:rPr lang="en-GB" smtClean="0"/>
              <a:pPr>
                <a:defRPr/>
              </a:pPr>
              <a:t>13</a:t>
            </a:fld>
            <a:endParaRPr lang="en-GB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C6CCBC-8A3A-4EB8-8BA5-E5118A73E1AC}" type="slidenum">
              <a:rPr lang="en-GB" smtClean="0"/>
              <a:pPr>
                <a:defRPr/>
              </a:pPr>
              <a:t>14</a:t>
            </a:fld>
            <a:endParaRPr lang="en-GB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C6CCBC-8A3A-4EB8-8BA5-E5118A73E1AC}" type="slidenum">
              <a:rPr lang="en-GB" smtClean="0"/>
              <a:pPr>
                <a:defRPr/>
              </a:pPr>
              <a:t>15</a:t>
            </a:fld>
            <a:endParaRPr lang="en-GB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C6CCBC-8A3A-4EB8-8BA5-E5118A73E1AC}" type="slidenum">
              <a:rPr lang="en-GB" smtClean="0"/>
              <a:pPr>
                <a:defRPr/>
              </a:pPr>
              <a:t>16</a:t>
            </a:fld>
            <a:endParaRPr lang="en-GB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C6CCBC-8A3A-4EB8-8BA5-E5118A73E1AC}" type="slidenum">
              <a:rPr lang="en-GB" smtClean="0"/>
              <a:pPr>
                <a:defRPr/>
              </a:pPr>
              <a:t>17</a:t>
            </a:fld>
            <a:endParaRPr lang="en-GB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C6CCBC-8A3A-4EB8-8BA5-E5118A73E1AC}" type="slidenum">
              <a:rPr lang="en-GB" smtClean="0"/>
              <a:pPr>
                <a:defRPr/>
              </a:pPr>
              <a:t>18</a:t>
            </a:fld>
            <a:endParaRPr lang="en-GB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518FD1-69F1-41F4-AD7E-7FFF8815A4B0}" type="slidenum">
              <a:rPr lang="en-GB" smtClean="0"/>
              <a:pPr>
                <a:defRPr/>
              </a:pPr>
              <a:t>19</a:t>
            </a:fld>
            <a:endParaRPr lang="en-GB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6B0107-1CF5-4656-AA44-BBB232F19678}" type="slidenum">
              <a:rPr lang="en-GB" smtClean="0"/>
              <a:pPr>
                <a:defRPr/>
              </a:pPr>
              <a:t>2</a:t>
            </a:fld>
            <a:endParaRPr lang="en-GB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060D6B-2D98-47AF-8B1D-7AB66E2A375F}" type="slidenum">
              <a:rPr lang="en-GB" smtClean="0"/>
              <a:pPr>
                <a:defRPr/>
              </a:pPr>
              <a:t>20</a:t>
            </a:fld>
            <a:endParaRPr lang="en-GB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060D6B-2D98-47AF-8B1D-7AB66E2A375F}" type="slidenum">
              <a:rPr lang="en-GB" smtClean="0"/>
              <a:pPr>
                <a:defRPr/>
              </a:pPr>
              <a:t>21</a:t>
            </a:fld>
            <a:endParaRPr lang="en-GB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060D6B-2D98-47AF-8B1D-7AB66E2A375F}" type="slidenum">
              <a:rPr lang="en-GB" smtClean="0"/>
              <a:pPr>
                <a:defRPr/>
              </a:pPr>
              <a:t>22</a:t>
            </a:fld>
            <a:endParaRPr lang="en-GB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414419-49C8-42A7-8F50-3CDA37431253}" type="slidenum">
              <a:rPr lang="en-GB" smtClean="0"/>
              <a:pPr>
                <a:defRPr/>
              </a:pPr>
              <a:t>23</a:t>
            </a:fld>
            <a:endParaRPr lang="en-GB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CAA01D-E996-4DE2-839C-AB71C016BB07}" type="slidenum">
              <a:rPr lang="en-GB" smtClean="0"/>
              <a:pPr>
                <a:defRPr/>
              </a:pPr>
              <a:t>28</a:t>
            </a:fld>
            <a:endParaRPr lang="en-GB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7B2F5B-A708-4703-A1C0-D7AFB5536F01}" type="slidenum">
              <a:rPr lang="en-GB" smtClean="0"/>
              <a:pPr>
                <a:defRPr/>
              </a:pPr>
              <a:t>29</a:t>
            </a:fld>
            <a:endParaRPr lang="en-GB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CFE2BF-0BAD-49BC-92E1-69E7327FF35D}" type="slidenum">
              <a:rPr lang="en-GB" smtClean="0"/>
              <a:pPr>
                <a:defRPr/>
              </a:pPr>
              <a:t>30</a:t>
            </a:fld>
            <a:endParaRPr lang="en-GB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1A9DC5-3632-49D0-BF0A-DFE5D586E089}" type="slidenum">
              <a:rPr lang="en-GB" smtClean="0"/>
              <a:pPr>
                <a:defRPr/>
              </a:pPr>
              <a:t>31</a:t>
            </a:fld>
            <a:endParaRPr lang="en-GB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6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99C1C0-3EBB-45AE-9A7C-7C0301EB2DD1}" type="slidenum">
              <a:rPr lang="en-GB" smtClean="0"/>
              <a:pPr>
                <a:defRPr/>
              </a:pPr>
              <a:t>32</a:t>
            </a:fld>
            <a:endParaRPr lang="en-GB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9BFCD6-D6AE-4DBF-84FA-007DADF5CE64}" type="slidenum">
              <a:rPr lang="en-GB" smtClean="0"/>
              <a:pPr>
                <a:defRPr/>
              </a:pPr>
              <a:t>33</a:t>
            </a:fld>
            <a:endParaRPr lang="en-GB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B41813-C2E8-4A11-B5DA-3DE55545A73B}" type="slidenum">
              <a:rPr lang="en-GB" smtClean="0"/>
              <a:pPr>
                <a:defRPr/>
              </a:pPr>
              <a:t>3</a:t>
            </a:fld>
            <a:endParaRPr lang="en-GB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889ED4-F190-412D-9D1C-FCFB718A1D07}" type="slidenum">
              <a:rPr lang="en-GB" smtClean="0"/>
              <a:pPr>
                <a:defRPr/>
              </a:pPr>
              <a:t>34</a:t>
            </a:fld>
            <a:endParaRPr lang="en-GB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B7DE23-55D6-431F-AA88-3C36DEB56774}" type="slidenum">
              <a:rPr lang="en-GB" smtClean="0"/>
              <a:pPr>
                <a:defRPr/>
              </a:pPr>
              <a:t>35</a:t>
            </a:fld>
            <a:endParaRPr lang="en-GB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7BA79B-10B5-47DC-BD7A-50A7F85E19B9}" type="slidenum">
              <a:rPr lang="en-GB" smtClean="0"/>
              <a:pPr>
                <a:defRPr/>
              </a:pPr>
              <a:t>36</a:t>
            </a:fld>
            <a:endParaRPr lang="en-GB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6B0107-1CF5-4656-AA44-BBB232F19678}" type="slidenum">
              <a:rPr lang="en-GB" smtClean="0"/>
              <a:pPr>
                <a:defRPr/>
              </a:pPr>
              <a:t>4</a:t>
            </a:fld>
            <a:endParaRPr lang="en-GB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518FD1-69F1-41F4-AD7E-7FFF8815A4B0}" type="slidenum">
              <a:rPr lang="en-GB" smtClean="0"/>
              <a:pPr>
                <a:defRPr/>
              </a:pPr>
              <a:t>5</a:t>
            </a:fld>
            <a:endParaRPr lang="en-GB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C6CCBC-8A3A-4EB8-8BA5-E5118A73E1AC}" type="slidenum">
              <a:rPr lang="en-GB" smtClean="0"/>
              <a:pPr>
                <a:defRPr/>
              </a:pPr>
              <a:t>6</a:t>
            </a:fld>
            <a:endParaRPr lang="en-GB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C6CCBC-8A3A-4EB8-8BA5-E5118A73E1AC}" type="slidenum">
              <a:rPr lang="en-GB" smtClean="0"/>
              <a:pPr>
                <a:defRPr/>
              </a:pPr>
              <a:t>7</a:t>
            </a:fld>
            <a:endParaRPr lang="en-GB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C6CCBC-8A3A-4EB8-8BA5-E5118A73E1AC}" type="slidenum">
              <a:rPr lang="en-GB" smtClean="0"/>
              <a:pPr>
                <a:defRPr/>
              </a:pPr>
              <a:t>8</a:t>
            </a:fld>
            <a:endParaRPr lang="en-GB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C6CCBC-8A3A-4EB8-8BA5-E5118A73E1AC}" type="slidenum">
              <a:rPr lang="en-GB" smtClean="0"/>
              <a:pPr>
                <a:defRPr/>
              </a:pPr>
              <a:t>9</a:t>
            </a:fld>
            <a:endParaRPr lang="en-GB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mplate Backgroun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5588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4221163"/>
            <a:ext cx="8077200" cy="914400"/>
          </a:xfrm>
          <a:solidFill>
            <a:srgbClr val="2E245D">
              <a:alpha val="0"/>
            </a:srgbClr>
          </a:solidFill>
        </p:spPr>
        <p:txBody>
          <a:bodyPr lIns="91440" rIns="91440"/>
          <a:lstStyle>
            <a:lvl1pPr algn="ctr">
              <a:defRPr sz="3500" b="1">
                <a:solidFill>
                  <a:srgbClr val="A9AC49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157788"/>
            <a:ext cx="8077200" cy="533400"/>
          </a:xfrm>
          <a:solidFill>
            <a:srgbClr val="2E245D">
              <a:alpha val="0"/>
            </a:srgbClr>
          </a:solidFill>
        </p:spPr>
        <p:txBody>
          <a:bodyPr lIns="91440" rIns="91440"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86750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841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762000"/>
            <a:ext cx="20002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762000"/>
            <a:ext cx="58483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28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23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909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39243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524000"/>
            <a:ext cx="39243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19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66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64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38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0974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7356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762000"/>
            <a:ext cx="800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8001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533400" y="1447800"/>
            <a:ext cx="8001000" cy="0"/>
          </a:xfrm>
          <a:prstGeom prst="line">
            <a:avLst/>
          </a:prstGeom>
          <a:noFill/>
          <a:ln w="25400">
            <a:solidFill>
              <a:srgbClr val="A9AC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913765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E245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E245D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E245D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E245D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E245D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2E245D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2E245D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2E245D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2E245D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646464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>
          <a:solidFill>
            <a:srgbClr val="646464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1500">
          <a:solidFill>
            <a:srgbClr val="646464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1500">
          <a:solidFill>
            <a:srgbClr val="646464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1500">
          <a:solidFill>
            <a:srgbClr val="646464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1500">
          <a:solidFill>
            <a:srgbClr val="646464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1500">
          <a:solidFill>
            <a:srgbClr val="646464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1500">
          <a:solidFill>
            <a:srgbClr val="646464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slide" Target="slide3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2.bin"/><Relationship Id="rId4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Excel_97-2003_Worksheet2.xls"/><Relationship Id="rId5" Type="http://schemas.openxmlformats.org/officeDocument/2006/relationships/oleObject" Target="../embeddings/oleObject3.bin"/><Relationship Id="rId4" Type="http://schemas.openxmlformats.org/officeDocument/2006/relationships/slide" Target="slid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Microsoft_Excel_97-2003_Worksheet3.xls"/><Relationship Id="rId5" Type="http://schemas.openxmlformats.org/officeDocument/2006/relationships/oleObject" Target="../embeddings/oleObject4.bin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765175"/>
            <a:ext cx="9144000" cy="5616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7" y="1556891"/>
            <a:ext cx="8352928" cy="2016125"/>
          </a:xfrm>
        </p:spPr>
        <p:txBody>
          <a:bodyPr/>
          <a:lstStyle/>
          <a:p>
            <a:pPr marL="0" indent="0" algn="ctr" eaLnBrk="1" hangingPunct="1">
              <a:spcBef>
                <a:spcPct val="50000"/>
              </a:spcBef>
              <a:buSzPct val="70000"/>
              <a:buFontTx/>
              <a:buNone/>
              <a:defRPr/>
            </a:pPr>
            <a:r>
              <a:rPr lang="en-IE" sz="32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Search is not only about the Web</a:t>
            </a:r>
          </a:p>
          <a:p>
            <a:pPr marL="0" indent="0" algn="ctr" eaLnBrk="1" hangingPunct="1">
              <a:spcBef>
                <a:spcPts val="1200"/>
              </a:spcBef>
              <a:buSzPct val="70000"/>
              <a:buFontTx/>
              <a:buNone/>
              <a:defRPr/>
            </a:pPr>
            <a:r>
              <a:rPr lang="en-IE" sz="36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Overview on Printed Documents Search and Patent Search</a:t>
            </a:r>
            <a:endParaRPr lang="en-GB" sz="4000" b="1" dirty="0">
              <a:solidFill>
                <a:srgbClr val="8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6" name="Rectangl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468313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476375" y="3573463"/>
            <a:ext cx="6108700" cy="2376487"/>
          </a:xfrm>
          <a:prstGeom prst="rect">
            <a:avLst/>
          </a:prstGeom>
          <a:solidFill>
            <a:srgbClr val="2E245D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en-GB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Walid</a:t>
            </a: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GB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Magdy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IE" sz="2000" dirty="0" smtClean="0">
                <a:cs typeface="Arial" charset="0"/>
              </a:rPr>
              <a:t>Centre for Next Generation Localisation</a:t>
            </a:r>
          </a:p>
          <a:p>
            <a:pPr algn="ctr">
              <a:spcBef>
                <a:spcPct val="20000"/>
              </a:spcBef>
              <a:defRPr/>
            </a:pPr>
            <a:r>
              <a:rPr lang="en-IE" sz="2000" dirty="0" smtClean="0">
                <a:cs typeface="Arial" charset="0"/>
              </a:rPr>
              <a:t>School </a:t>
            </a:r>
            <a:r>
              <a:rPr lang="en-IE" sz="2000" dirty="0">
                <a:cs typeface="Arial" charset="0"/>
              </a:rPr>
              <a:t>of Computing</a:t>
            </a:r>
          </a:p>
          <a:p>
            <a:pPr algn="ctr">
              <a:spcBef>
                <a:spcPct val="20000"/>
              </a:spcBef>
              <a:defRPr/>
            </a:pPr>
            <a:r>
              <a:rPr lang="en-IE" dirty="0">
                <a:cs typeface="Arial" charset="0"/>
              </a:rPr>
              <a:t>Dublin City </a:t>
            </a:r>
            <a:r>
              <a:rPr lang="en-IE" dirty="0" smtClean="0">
                <a:cs typeface="Arial" charset="0"/>
              </a:rPr>
              <a:t>University</a:t>
            </a:r>
            <a:endParaRPr lang="en-IE" dirty="0">
              <a:cs typeface="Arial" charset="0"/>
            </a:endParaRP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4500563" y="115888"/>
            <a:ext cx="4535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r>
              <a:rPr lang="en-IE" dirty="0" smtClean="0">
                <a:solidFill>
                  <a:schemeClr val="bg1"/>
                </a:solidFill>
              </a:rPr>
              <a:t>5 July </a:t>
            </a:r>
            <a:r>
              <a:rPr lang="en-IE" dirty="0">
                <a:solidFill>
                  <a:schemeClr val="bg1"/>
                </a:solidFill>
              </a:rPr>
              <a:t>2011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Query Garbling using Error Model</a:t>
            </a:r>
            <a:endParaRPr lang="en-GB" dirty="0" smtClean="0"/>
          </a:p>
        </p:txBody>
      </p:sp>
      <p:sp>
        <p:nvSpPr>
          <p:cNvPr id="717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468313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427538" y="92075"/>
            <a:ext cx="464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IE" b="1" dirty="0" smtClean="0">
                <a:solidFill>
                  <a:schemeClr val="bg1"/>
                </a:solidFill>
              </a:rPr>
              <a:t>OCR Search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657600" y="2526026"/>
            <a:ext cx="1671462" cy="8382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Generate possible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errors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glow rad="101600">
                  <a:srgbClr val="4BACC6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374286" y="2907026"/>
            <a:ext cx="609600" cy="1588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>
          <a:xfrm flipH="1">
            <a:off x="4343400" y="3364226"/>
            <a:ext cx="1588" cy="84009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>
          <a:xfrm flipV="1">
            <a:off x="4573588" y="3364226"/>
            <a:ext cx="0" cy="84009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40" name="Flowchart: Magnetic Disk 39"/>
          <p:cNvSpPr/>
          <p:nvPr/>
        </p:nvSpPr>
        <p:spPr>
          <a:xfrm>
            <a:off x="3502731" y="4005064"/>
            <a:ext cx="1981200" cy="1080120"/>
          </a:xfrm>
          <a:prstGeom prst="flowChartMagneticDisk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kern="0" dirty="0" smtClean="0">
              <a:solidFill>
                <a:sysClr val="windowText" lastClr="000000"/>
              </a:solidFill>
              <a:latin typeface="Calibri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Calibri"/>
                <a:ea typeface="+mn-ea"/>
              </a:rPr>
              <a:t>Character Error Model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910490" y="2907026"/>
            <a:ext cx="720202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6444208" y="4954959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Use for search</a:t>
            </a:r>
            <a:endParaRPr lang="en-IE" b="1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344308" y="3653408"/>
            <a:ext cx="397592" cy="1378937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non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1691680" y="263691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Query</a:t>
            </a:r>
            <a:endParaRPr lang="en-IE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084168" y="263691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Query, </a:t>
            </a:r>
            <a:r>
              <a:rPr lang="en-IE" b="1" dirty="0" err="1" smtClean="0"/>
              <a:t>Ouery</a:t>
            </a:r>
            <a:r>
              <a:rPr lang="en-IE" b="1" dirty="0" smtClean="0"/>
              <a:t>, </a:t>
            </a:r>
            <a:r>
              <a:rPr lang="en-IE" b="1" dirty="0" err="1" smtClean="0"/>
              <a:t>Qucry</a:t>
            </a:r>
            <a:r>
              <a:rPr lang="en-IE" b="1" dirty="0" smtClean="0"/>
              <a:t>, ….</a:t>
            </a:r>
            <a:endParaRPr lang="en-IE" b="1" dirty="0"/>
          </a:p>
        </p:txBody>
      </p:sp>
      <p:sp>
        <p:nvSpPr>
          <p:cNvPr id="49" name="Rounded Rectangle 48"/>
          <p:cNvSpPr/>
          <p:nvPr/>
        </p:nvSpPr>
        <p:spPr bwMode="auto">
          <a:xfrm>
            <a:off x="432313" y="1533368"/>
            <a:ext cx="7596844" cy="156521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1750">
            <a:solidFill>
              <a:srgbClr val="B0AC00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76200" dir="42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latinLnBrk="0">
              <a:lnSpc>
                <a:spcPct val="100000"/>
              </a:lnSpc>
              <a:buClr>
                <a:srgbClr val="808000"/>
              </a:buClr>
              <a:buSzTx/>
              <a:buFont typeface="Arial" pitchFamily="34" charset="0"/>
              <a:buChar char="•"/>
              <a:tabLst/>
            </a:pPr>
            <a:r>
              <a:rPr lang="en-IE" dirty="0" smtClean="0">
                <a:solidFill>
                  <a:srgbClr val="2E245D"/>
                </a:solidFill>
                <a:latin typeface="+mj-lt"/>
                <a:ea typeface="+mj-ea"/>
                <a:cs typeface="+mj-cs"/>
              </a:rPr>
              <a:t>Significant </a:t>
            </a:r>
            <a:r>
              <a:rPr lang="en-IE" dirty="0">
                <a:solidFill>
                  <a:srgbClr val="2E245D"/>
                </a:solidFill>
                <a:latin typeface="+mj-lt"/>
                <a:ea typeface="+mj-ea"/>
                <a:cs typeface="+mj-cs"/>
              </a:rPr>
              <a:t>improvement </a:t>
            </a:r>
            <a:r>
              <a:rPr lang="en-IE" dirty="0" smtClean="0">
                <a:solidFill>
                  <a:srgbClr val="2E245D"/>
                </a:solidFill>
                <a:latin typeface="+mj-lt"/>
                <a:ea typeface="+mj-ea"/>
                <a:cs typeface="+mj-cs"/>
              </a:rPr>
              <a:t>for </a:t>
            </a:r>
            <a:r>
              <a:rPr lang="en-IE" dirty="0">
                <a:solidFill>
                  <a:srgbClr val="2E245D"/>
                </a:solidFill>
                <a:latin typeface="+mj-lt"/>
                <a:ea typeface="+mj-ea"/>
                <a:cs typeface="+mj-cs"/>
              </a:rPr>
              <a:t>retrieval effectiveness</a:t>
            </a:r>
          </a:p>
          <a:p>
            <a:pPr marL="342900" marR="0" indent="-342900" defTabSz="914400" latinLnBrk="0">
              <a:lnSpc>
                <a:spcPct val="100000"/>
              </a:lnSpc>
              <a:buClr>
                <a:srgbClr val="808000"/>
              </a:buClr>
              <a:buSzTx/>
              <a:buFont typeface="Arial" pitchFamily="34" charset="0"/>
              <a:buChar char="•"/>
              <a:tabLst/>
            </a:pPr>
            <a:r>
              <a:rPr lang="en-IE" dirty="0" smtClean="0">
                <a:solidFill>
                  <a:srgbClr val="2E245D"/>
                </a:solidFill>
                <a:latin typeface="+mj-lt"/>
                <a:ea typeface="+mj-ea"/>
                <a:cs typeface="+mj-cs"/>
              </a:rPr>
              <a:t>Still worse than when searching clean text</a:t>
            </a:r>
            <a:endParaRPr lang="en-IE" dirty="0">
              <a:solidFill>
                <a:srgbClr val="2E245D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9277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OCR Error Correction using Edit Distance</a:t>
            </a:r>
            <a:endParaRPr lang="en-GB" dirty="0" smtClean="0"/>
          </a:p>
        </p:txBody>
      </p:sp>
      <p:sp>
        <p:nvSpPr>
          <p:cNvPr id="717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468313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427538" y="92075"/>
            <a:ext cx="464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IE" b="1" dirty="0" smtClean="0">
                <a:solidFill>
                  <a:schemeClr val="bg1"/>
                </a:solidFill>
              </a:rPr>
              <a:t>OCR Search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Documents"/>
          <p:cNvSpPr>
            <a:spLocks noEditPoints="1" noChangeArrowheads="1"/>
          </p:cNvSpPr>
          <p:nvPr/>
        </p:nvSpPr>
        <p:spPr bwMode="auto">
          <a:xfrm>
            <a:off x="683568" y="1964901"/>
            <a:ext cx="1224136" cy="1481773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IE" sz="1600" dirty="0" smtClean="0"/>
              <a:t>OCR text</a:t>
            </a:r>
            <a:endParaRPr lang="en-IE" sz="1600" dirty="0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667000" y="2326770"/>
            <a:ext cx="1671462" cy="8382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Generate Candidates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glow rad="101600">
                  <a:srgbClr val="4BACC6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5029200" y="2326770"/>
            <a:ext cx="1676400" cy="833244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Best Fitting Word Selection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glow rad="101600">
                  <a:srgbClr val="4BACC6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lowchart: Magnetic Disk 25"/>
          <p:cNvSpPr/>
          <p:nvPr/>
        </p:nvSpPr>
        <p:spPr>
          <a:xfrm>
            <a:off x="4800600" y="3698370"/>
            <a:ext cx="1981200" cy="762000"/>
          </a:xfrm>
          <a:prstGeom prst="flowChartMagneticDisk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Language Model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8" name="Straight Arrow Connector 27"/>
          <p:cNvCxnSpPr>
            <a:stCxn id="4" idx="11"/>
          </p:cNvCxnSpPr>
          <p:nvPr/>
        </p:nvCxnSpPr>
        <p:spPr>
          <a:xfrm>
            <a:off x="1907704" y="2705788"/>
            <a:ext cx="696951" cy="357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>
          <a:xfrm>
            <a:off x="4383686" y="2707770"/>
            <a:ext cx="609600" cy="1588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>
          <a:xfrm>
            <a:off x="6770712" y="2707770"/>
            <a:ext cx="609600" cy="1588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5525294" y="3507076"/>
            <a:ext cx="532606" cy="79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32" name="Flowchart: Magnetic Disk 31"/>
          <p:cNvSpPr/>
          <p:nvPr/>
        </p:nvSpPr>
        <p:spPr>
          <a:xfrm>
            <a:off x="2514600" y="4869160"/>
            <a:ext cx="1981200" cy="762000"/>
          </a:xfrm>
          <a:prstGeom prst="flowChartMagneticDisk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Dictionary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71800" y="3781400"/>
            <a:ext cx="990600" cy="533400"/>
          </a:xfrm>
          <a:prstGeom prst="rect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Edit Distance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3352800" y="4314800"/>
            <a:ext cx="1588" cy="698376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>
          <a:xfrm flipV="1">
            <a:off x="3581400" y="4314800"/>
            <a:ext cx="0" cy="698376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>
          <a:xfrm>
            <a:off x="3354388" y="3164970"/>
            <a:ext cx="0" cy="608806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>
          <a:xfrm flipV="1">
            <a:off x="3582988" y="3164970"/>
            <a:ext cx="0" cy="608806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41" name="Documents"/>
          <p:cNvSpPr>
            <a:spLocks noEditPoints="1" noChangeArrowheads="1"/>
          </p:cNvSpPr>
          <p:nvPr/>
        </p:nvSpPr>
        <p:spPr bwMode="auto">
          <a:xfrm>
            <a:off x="7452320" y="1964901"/>
            <a:ext cx="1224136" cy="1481773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IE" sz="1400" dirty="0" smtClean="0"/>
              <a:t>Corrected </a:t>
            </a:r>
            <a:r>
              <a:rPr lang="en-IE" sz="1600" dirty="0" smtClean="0"/>
              <a:t>text</a:t>
            </a:r>
            <a:endParaRPr lang="en-IE" sz="1600" dirty="0"/>
          </a:p>
        </p:txBody>
      </p:sp>
      <p:cxnSp>
        <p:nvCxnSpPr>
          <p:cNvPr id="52" name="Straight Arrow Connector 51"/>
          <p:cNvCxnSpPr/>
          <p:nvPr/>
        </p:nvCxnSpPr>
        <p:spPr>
          <a:xfrm rot="5400000" flipH="1" flipV="1">
            <a:off x="5525294" y="3507076"/>
            <a:ext cx="532606" cy="79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6444208" y="4954959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Use for search</a:t>
            </a:r>
            <a:endParaRPr lang="en-IE" b="1" dirty="0">
              <a:solidFill>
                <a:srgbClr val="FF0000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7885915" y="3653408"/>
            <a:ext cx="286485" cy="1378937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none"/>
          </a:ln>
          <a:effectLst/>
        </p:spPr>
      </p:cxnSp>
      <p:sp>
        <p:nvSpPr>
          <p:cNvPr id="55" name="Rounded Rectangle 54"/>
          <p:cNvSpPr/>
          <p:nvPr/>
        </p:nvSpPr>
        <p:spPr bwMode="auto">
          <a:xfrm>
            <a:off x="432313" y="1533367"/>
            <a:ext cx="7596844" cy="2425005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1750">
            <a:solidFill>
              <a:srgbClr val="B0AC00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76200" dir="42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latinLnBrk="0">
              <a:lnSpc>
                <a:spcPct val="100000"/>
              </a:lnSpc>
              <a:buClr>
                <a:srgbClr val="808000"/>
              </a:buClr>
              <a:buSzTx/>
              <a:buFont typeface="Arial" pitchFamily="34" charset="0"/>
              <a:buChar char="•"/>
              <a:tabLst/>
            </a:pPr>
            <a:r>
              <a:rPr lang="en-IE" dirty="0">
                <a:solidFill>
                  <a:srgbClr val="2E245D"/>
                </a:solidFill>
                <a:latin typeface="+mj-lt"/>
                <a:ea typeface="+mj-ea"/>
                <a:cs typeface="+mj-cs"/>
              </a:rPr>
              <a:t>Error Reduction: </a:t>
            </a:r>
            <a:r>
              <a:rPr lang="en-IE" dirty="0" smtClean="0">
                <a:solidFill>
                  <a:srgbClr val="2E245D"/>
                </a:solidFill>
                <a:latin typeface="+mj-lt"/>
                <a:ea typeface="+mj-ea"/>
                <a:cs typeface="+mj-cs"/>
              </a:rPr>
              <a:t>56% (vs. 70% when using error model)</a:t>
            </a:r>
            <a:endParaRPr lang="en-IE" dirty="0">
              <a:solidFill>
                <a:srgbClr val="2E245D"/>
              </a:solidFill>
              <a:latin typeface="+mj-lt"/>
              <a:ea typeface="+mj-ea"/>
              <a:cs typeface="+mj-cs"/>
            </a:endParaRPr>
          </a:p>
          <a:p>
            <a:pPr marL="342900" marR="0" indent="-342900" defTabSz="914400" latinLnBrk="0">
              <a:lnSpc>
                <a:spcPct val="100000"/>
              </a:lnSpc>
              <a:buClr>
                <a:srgbClr val="808000"/>
              </a:buClr>
              <a:buSzTx/>
              <a:buFont typeface="Arial" pitchFamily="34" charset="0"/>
              <a:buChar char="•"/>
              <a:tabLst/>
            </a:pPr>
            <a:r>
              <a:rPr lang="en-IE" dirty="0">
                <a:solidFill>
                  <a:srgbClr val="2E245D"/>
                </a:solidFill>
                <a:latin typeface="+mj-lt"/>
                <a:ea typeface="+mj-ea"/>
                <a:cs typeface="+mj-cs"/>
              </a:rPr>
              <a:t>Significant improvement </a:t>
            </a:r>
            <a:r>
              <a:rPr lang="en-IE" dirty="0" smtClean="0">
                <a:solidFill>
                  <a:srgbClr val="2E245D"/>
                </a:solidFill>
                <a:latin typeface="+mj-lt"/>
                <a:ea typeface="+mj-ea"/>
                <a:cs typeface="+mj-cs"/>
              </a:rPr>
              <a:t>for </a:t>
            </a:r>
            <a:r>
              <a:rPr lang="en-IE" dirty="0">
                <a:solidFill>
                  <a:srgbClr val="2E245D"/>
                </a:solidFill>
                <a:latin typeface="+mj-lt"/>
                <a:ea typeface="+mj-ea"/>
                <a:cs typeface="+mj-cs"/>
              </a:rPr>
              <a:t>retrieval effectiveness</a:t>
            </a:r>
          </a:p>
          <a:p>
            <a:pPr marL="342900" marR="0" indent="-342900" defTabSz="914400" latinLnBrk="0">
              <a:lnSpc>
                <a:spcPct val="100000"/>
              </a:lnSpc>
              <a:buClr>
                <a:srgbClr val="808000"/>
              </a:buClr>
              <a:buSzTx/>
              <a:buFont typeface="Arial" pitchFamily="34" charset="0"/>
              <a:buChar char="•"/>
              <a:tabLst/>
            </a:pPr>
            <a:r>
              <a:rPr lang="en-IE" dirty="0">
                <a:solidFill>
                  <a:srgbClr val="2E245D"/>
                </a:solidFill>
                <a:latin typeface="+mj-lt"/>
                <a:ea typeface="+mj-ea"/>
                <a:cs typeface="+mj-cs"/>
              </a:rPr>
              <a:t>Indistinguishable results from </a:t>
            </a:r>
            <a:r>
              <a:rPr lang="en-IE" dirty="0" smtClean="0">
                <a:solidFill>
                  <a:srgbClr val="2E245D"/>
                </a:solidFill>
                <a:latin typeface="+mj-lt"/>
                <a:ea typeface="+mj-ea"/>
                <a:cs typeface="+mj-cs"/>
              </a:rPr>
              <a:t>when searching </a:t>
            </a:r>
            <a:r>
              <a:rPr lang="en-IE" dirty="0">
                <a:solidFill>
                  <a:srgbClr val="2E245D"/>
                </a:solidFill>
                <a:latin typeface="+mj-lt"/>
                <a:ea typeface="+mj-ea"/>
                <a:cs typeface="+mj-cs"/>
              </a:rPr>
              <a:t>clean </a:t>
            </a:r>
            <a:r>
              <a:rPr lang="en-IE" dirty="0" smtClean="0">
                <a:solidFill>
                  <a:srgbClr val="2E245D"/>
                </a:solidFill>
                <a:latin typeface="+mj-lt"/>
                <a:ea typeface="+mj-ea"/>
                <a:cs typeface="+mj-cs"/>
              </a:rPr>
              <a:t>text</a:t>
            </a:r>
            <a:endParaRPr lang="en-IE" dirty="0">
              <a:solidFill>
                <a:srgbClr val="2E245D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0447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Multi-OCR Text Fusion</a:t>
            </a:r>
            <a:endParaRPr lang="en-GB" dirty="0" smtClean="0"/>
          </a:p>
        </p:txBody>
      </p:sp>
      <p:sp>
        <p:nvSpPr>
          <p:cNvPr id="717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468313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427538" y="92075"/>
            <a:ext cx="464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IE" b="1" dirty="0" smtClean="0">
                <a:solidFill>
                  <a:schemeClr val="bg1"/>
                </a:solidFill>
              </a:rPr>
              <a:t>OCR Search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2667000" y="2522087"/>
            <a:ext cx="1671462" cy="8382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Word Alignment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glow rad="101600">
                  <a:srgbClr val="4BACC6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5029200" y="2522087"/>
            <a:ext cx="1676400" cy="833244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Best Fitting Word Selection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glow rad="101600">
                  <a:srgbClr val="4BACC6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Flowchart: Magnetic Disk 57"/>
          <p:cNvSpPr/>
          <p:nvPr/>
        </p:nvSpPr>
        <p:spPr>
          <a:xfrm>
            <a:off x="4800600" y="3893687"/>
            <a:ext cx="1981200" cy="762000"/>
          </a:xfrm>
          <a:prstGeom prst="flowChartMagneticDisk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Language Model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1752600" y="2369687"/>
            <a:ext cx="838200" cy="38100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63" name="Straight Arrow Connector 62"/>
          <p:cNvCxnSpPr/>
          <p:nvPr/>
        </p:nvCxnSpPr>
        <p:spPr>
          <a:xfrm rot="5400000" flipH="1" flipV="1">
            <a:off x="1752600" y="2979287"/>
            <a:ext cx="838200" cy="83820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64" name="Straight Arrow Connector 63"/>
          <p:cNvCxnSpPr/>
          <p:nvPr/>
        </p:nvCxnSpPr>
        <p:spPr>
          <a:xfrm>
            <a:off x="4394448" y="2903087"/>
            <a:ext cx="609600" cy="1588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65" name="Straight Arrow Connector 64"/>
          <p:cNvCxnSpPr/>
          <p:nvPr/>
        </p:nvCxnSpPr>
        <p:spPr>
          <a:xfrm>
            <a:off x="6770712" y="2903087"/>
            <a:ext cx="609600" cy="1588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66" name="Straight Arrow Connector 65"/>
          <p:cNvCxnSpPr/>
          <p:nvPr/>
        </p:nvCxnSpPr>
        <p:spPr>
          <a:xfrm rot="5400000" flipH="1" flipV="1">
            <a:off x="5525294" y="3702393"/>
            <a:ext cx="532606" cy="79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70" name="Documents"/>
          <p:cNvSpPr>
            <a:spLocks noEditPoints="1" noChangeArrowheads="1"/>
          </p:cNvSpPr>
          <p:nvPr/>
        </p:nvSpPr>
        <p:spPr bwMode="auto">
          <a:xfrm>
            <a:off x="447767" y="1628800"/>
            <a:ext cx="1224136" cy="1481773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IE" sz="1600" dirty="0" smtClean="0"/>
              <a:t>OCR text 1</a:t>
            </a:r>
            <a:endParaRPr lang="en-IE" sz="1600" dirty="0"/>
          </a:p>
        </p:txBody>
      </p:sp>
      <p:sp>
        <p:nvSpPr>
          <p:cNvPr id="71" name="Documents"/>
          <p:cNvSpPr>
            <a:spLocks noEditPoints="1" noChangeArrowheads="1"/>
          </p:cNvSpPr>
          <p:nvPr/>
        </p:nvSpPr>
        <p:spPr bwMode="auto">
          <a:xfrm>
            <a:off x="447767" y="3326878"/>
            <a:ext cx="1224136" cy="1481773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IE" sz="1600" dirty="0" smtClean="0"/>
              <a:t>OCR text 2</a:t>
            </a:r>
            <a:endParaRPr lang="en-IE" sz="1600" dirty="0"/>
          </a:p>
        </p:txBody>
      </p:sp>
      <p:sp>
        <p:nvSpPr>
          <p:cNvPr id="72" name="Documents"/>
          <p:cNvSpPr>
            <a:spLocks noEditPoints="1" noChangeArrowheads="1"/>
          </p:cNvSpPr>
          <p:nvPr/>
        </p:nvSpPr>
        <p:spPr bwMode="auto">
          <a:xfrm>
            <a:off x="7452320" y="2162200"/>
            <a:ext cx="1224136" cy="1481773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IE" sz="1600" dirty="0" smtClean="0"/>
              <a:t>Fused text</a:t>
            </a:r>
            <a:endParaRPr lang="en-IE" sz="1600" dirty="0"/>
          </a:p>
        </p:txBody>
      </p:sp>
      <p:sp>
        <p:nvSpPr>
          <p:cNvPr id="73" name="TextBox 72"/>
          <p:cNvSpPr txBox="1"/>
          <p:nvPr/>
        </p:nvSpPr>
        <p:spPr>
          <a:xfrm>
            <a:off x="6444208" y="5013227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Use for search</a:t>
            </a:r>
            <a:endParaRPr lang="en-IE" b="1" dirty="0">
              <a:solidFill>
                <a:srgbClr val="FF0000"/>
              </a:solidFill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flipH="1">
            <a:off x="7885915" y="3711676"/>
            <a:ext cx="286485" cy="1378937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none"/>
          </a:ln>
          <a:effectLst/>
        </p:spPr>
      </p:cxnSp>
      <p:grpSp>
        <p:nvGrpSpPr>
          <p:cNvPr id="2" name="Group 1"/>
          <p:cNvGrpSpPr/>
          <p:nvPr/>
        </p:nvGrpSpPr>
        <p:grpSpPr>
          <a:xfrm>
            <a:off x="432313" y="1533368"/>
            <a:ext cx="7596844" cy="3839848"/>
            <a:chOff x="432313" y="1533368"/>
            <a:chExt cx="7596844" cy="3839848"/>
          </a:xfrm>
        </p:grpSpPr>
        <p:sp>
          <p:nvSpPr>
            <p:cNvPr id="75" name="Rounded Rectangle 74"/>
            <p:cNvSpPr/>
            <p:nvPr/>
          </p:nvSpPr>
          <p:spPr bwMode="auto">
            <a:xfrm>
              <a:off x="432313" y="1533368"/>
              <a:ext cx="7596844" cy="3839848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31750">
              <a:solidFill>
                <a:srgbClr val="B0AC00"/>
              </a:solidFill>
              <a:headEnd type="none" w="med" len="med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40000" dist="76200" dir="42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defTabSz="914400" latinLnBrk="0">
                <a:lnSpc>
                  <a:spcPct val="100000"/>
                </a:lnSpc>
                <a:buClr>
                  <a:srgbClr val="808000"/>
                </a:buClr>
                <a:buSzTx/>
                <a:buFont typeface="Arial" pitchFamily="34" charset="0"/>
                <a:buChar char="•"/>
                <a:tabLst/>
              </a:pPr>
              <a:r>
                <a:rPr lang="en-IE" dirty="0" err="1" smtClean="0">
                  <a:solidFill>
                    <a:srgbClr val="2E245D"/>
                  </a:solidFill>
                  <a:latin typeface="+mj-lt"/>
                  <a:ea typeface="+mj-ea"/>
                  <a:cs typeface="+mj-cs"/>
                </a:rPr>
                <a:t>WER</a:t>
              </a:r>
              <a:r>
                <a:rPr lang="en-IE" baseline="-25000" dirty="0" err="1" smtClean="0">
                  <a:solidFill>
                    <a:srgbClr val="2E245D"/>
                  </a:solidFill>
                  <a:latin typeface="+mj-lt"/>
                  <a:ea typeface="+mj-ea"/>
                  <a:cs typeface="+mj-cs"/>
                </a:rPr>
                <a:t>fused</a:t>
              </a:r>
              <a:r>
                <a:rPr lang="en-IE" dirty="0" smtClean="0">
                  <a:solidFill>
                    <a:srgbClr val="2E245D"/>
                  </a:solidFill>
                  <a:latin typeface="+mj-lt"/>
                  <a:ea typeface="+mj-ea"/>
                  <a:cs typeface="+mj-cs"/>
                </a:rPr>
                <a:t> &lt;&lt; min{WER</a:t>
              </a:r>
              <a:r>
                <a:rPr lang="en-IE" baseline="-25000" dirty="0" smtClean="0">
                  <a:solidFill>
                    <a:srgbClr val="2E245D"/>
                  </a:solidFill>
                  <a:latin typeface="+mj-lt"/>
                  <a:ea typeface="+mj-ea"/>
                  <a:cs typeface="+mj-cs"/>
                </a:rPr>
                <a:t>OCR</a:t>
              </a:r>
              <a:r>
                <a:rPr lang="en-IE" dirty="0">
                  <a:solidFill>
                    <a:srgbClr val="2E245D"/>
                  </a:solidFill>
                  <a:latin typeface="+mj-lt"/>
                  <a:ea typeface="+mj-ea"/>
                  <a:cs typeface="+mj-cs"/>
                </a:rPr>
                <a:t>}</a:t>
              </a:r>
              <a:endParaRPr lang="en-IE" dirty="0" smtClean="0">
                <a:solidFill>
                  <a:srgbClr val="2E245D"/>
                </a:solidFill>
                <a:latin typeface="+mj-lt"/>
                <a:ea typeface="+mj-ea"/>
                <a:cs typeface="+mj-cs"/>
              </a:endParaRPr>
            </a:p>
            <a:p>
              <a:pPr marL="342900" marR="0" indent="-342900" defTabSz="914400" latinLnBrk="0">
                <a:lnSpc>
                  <a:spcPct val="100000"/>
                </a:lnSpc>
                <a:buClr>
                  <a:srgbClr val="808000"/>
                </a:buClr>
                <a:buSzTx/>
                <a:buFont typeface="Arial" pitchFamily="34" charset="0"/>
                <a:buChar char="•"/>
                <a:tabLst/>
              </a:pPr>
              <a:r>
                <a:rPr lang="en-IE" dirty="0" smtClean="0">
                  <a:solidFill>
                    <a:srgbClr val="2E245D"/>
                  </a:solidFill>
                  <a:latin typeface="+mj-lt"/>
                  <a:ea typeface="+mj-ea"/>
                  <a:cs typeface="+mj-cs"/>
                </a:rPr>
                <a:t>Fusion of OCR documents using the same OCR system but at different scan resolutions reduces the WER</a:t>
              </a:r>
            </a:p>
            <a:p>
              <a:pPr marL="342900" marR="0" indent="-342900" defTabSz="914400" latinLnBrk="0">
                <a:lnSpc>
                  <a:spcPct val="100000"/>
                </a:lnSpc>
                <a:buClr>
                  <a:srgbClr val="808000"/>
                </a:buClr>
                <a:buSzTx/>
                <a:buFont typeface="Arial" pitchFamily="34" charset="0"/>
                <a:buChar char="•"/>
                <a:tabLst/>
              </a:pPr>
              <a:endParaRPr lang="en-IE" dirty="0" smtClean="0">
                <a:solidFill>
                  <a:srgbClr val="2E245D"/>
                </a:solidFill>
                <a:latin typeface="+mj-lt"/>
                <a:ea typeface="+mj-ea"/>
                <a:cs typeface="+mj-cs"/>
              </a:endParaRPr>
            </a:p>
            <a:p>
              <a:pPr marL="342900" marR="0" indent="-342900" defTabSz="914400" latinLnBrk="0">
                <a:lnSpc>
                  <a:spcPct val="100000"/>
                </a:lnSpc>
                <a:buClr>
                  <a:srgbClr val="808000"/>
                </a:buClr>
                <a:buSzTx/>
                <a:buFont typeface="Arial" pitchFamily="34" charset="0"/>
                <a:buChar char="•"/>
                <a:tabLst/>
              </a:pPr>
              <a:endParaRPr lang="en-IE" dirty="0">
                <a:solidFill>
                  <a:srgbClr val="2E245D"/>
                </a:solidFill>
                <a:latin typeface="+mj-lt"/>
                <a:ea typeface="+mj-ea"/>
                <a:cs typeface="+mj-cs"/>
              </a:endParaRPr>
            </a:p>
            <a:p>
              <a:pPr marL="342900" marR="0" indent="-342900" defTabSz="914400" latinLnBrk="0">
                <a:lnSpc>
                  <a:spcPct val="100000"/>
                </a:lnSpc>
                <a:buClr>
                  <a:srgbClr val="808000"/>
                </a:buClr>
                <a:buSzTx/>
                <a:buFont typeface="Arial" pitchFamily="34" charset="0"/>
                <a:buChar char="•"/>
                <a:tabLst/>
              </a:pPr>
              <a:endParaRPr lang="en-IE" dirty="0" smtClean="0">
                <a:solidFill>
                  <a:srgbClr val="2E245D"/>
                </a:solidFill>
                <a:latin typeface="+mj-lt"/>
                <a:ea typeface="+mj-ea"/>
                <a:cs typeface="+mj-cs"/>
              </a:endParaRPr>
            </a:p>
            <a:p>
              <a:pPr marR="0" defTabSz="914400" latinLnBrk="0">
                <a:lnSpc>
                  <a:spcPct val="100000"/>
                </a:lnSpc>
                <a:buClr>
                  <a:srgbClr val="808000"/>
                </a:buClr>
                <a:buSzTx/>
                <a:tabLst/>
              </a:pPr>
              <a:endParaRPr lang="en-IE" dirty="0" smtClean="0">
                <a:solidFill>
                  <a:srgbClr val="2E245D"/>
                </a:solidFill>
                <a:latin typeface="+mj-lt"/>
                <a:ea typeface="+mj-ea"/>
                <a:cs typeface="+mj-cs"/>
              </a:endParaRPr>
            </a:p>
            <a:p>
              <a:pPr marR="0" defTabSz="914400" latinLnBrk="0">
                <a:lnSpc>
                  <a:spcPct val="100000"/>
                </a:lnSpc>
                <a:buClr>
                  <a:srgbClr val="808000"/>
                </a:buClr>
                <a:buSzTx/>
                <a:tabLst/>
              </a:pPr>
              <a:endParaRPr lang="en-IE" sz="900" dirty="0">
                <a:solidFill>
                  <a:srgbClr val="2E245D"/>
                </a:solidFill>
              </a:endParaRPr>
            </a:p>
            <a:p>
              <a:pPr marL="342900" marR="0" indent="-342900" defTabSz="914400" latinLnBrk="0">
                <a:lnSpc>
                  <a:spcPct val="100000"/>
                </a:lnSpc>
                <a:buClr>
                  <a:srgbClr val="808000"/>
                </a:buClr>
                <a:buSzTx/>
                <a:buFont typeface="Arial" pitchFamily="34" charset="0"/>
                <a:buChar char="•"/>
                <a:tabLst/>
              </a:pPr>
              <a:r>
                <a:rPr lang="en-IE" dirty="0">
                  <a:solidFill>
                    <a:srgbClr val="2E245D"/>
                  </a:solidFill>
                </a:rPr>
                <a:t>Significant improvement in retrieval </a:t>
              </a:r>
              <a:r>
                <a:rPr lang="en-IE" dirty="0" smtClean="0">
                  <a:solidFill>
                    <a:srgbClr val="2E245D"/>
                  </a:solidFill>
                </a:rPr>
                <a:t>results</a:t>
              </a:r>
              <a:endParaRPr lang="en-IE" dirty="0">
                <a:solidFill>
                  <a:srgbClr val="2E245D"/>
                </a:solidFill>
              </a:endParaRPr>
            </a:p>
          </p:txBody>
        </p:sp>
        <p:pic>
          <p:nvPicPr>
            <p:cNvPr id="3379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1" y="2899418"/>
              <a:ext cx="3719872" cy="1825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129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OCR Search</a:t>
            </a:r>
            <a:endParaRPr lang="en-GB" dirty="0" smtClean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IE" dirty="0" smtClean="0"/>
              <a:t>Recognition errors in OCR text degrades retrieval</a:t>
            </a:r>
          </a:p>
          <a:p>
            <a:pPr eaLnBrk="1" hangingPunct="1">
              <a:spcBef>
                <a:spcPct val="50000"/>
              </a:spcBef>
            </a:pPr>
            <a:r>
              <a:rPr lang="en-IE" dirty="0" smtClean="0"/>
              <a:t>Different methods of text processing can overcome the negative effect of retrieval and improves search</a:t>
            </a:r>
          </a:p>
          <a:p>
            <a:pPr eaLnBrk="1" hangingPunct="1">
              <a:spcBef>
                <a:spcPct val="50000"/>
              </a:spcBef>
            </a:pPr>
            <a:r>
              <a:rPr lang="en-IE" dirty="0" smtClean="0"/>
              <a:t>Some training and resources are needed which can be manual correction, trained language model, or both</a:t>
            </a:r>
          </a:p>
          <a:p>
            <a:pPr eaLnBrk="1" hangingPunct="1">
              <a:spcBef>
                <a:spcPct val="50000"/>
              </a:spcBef>
            </a:pPr>
            <a:endParaRPr lang="en-IE" dirty="0"/>
          </a:p>
          <a:p>
            <a:pPr eaLnBrk="1" hangingPunct="1">
              <a:spcBef>
                <a:spcPct val="50000"/>
              </a:spcBef>
            </a:pPr>
            <a:r>
              <a:rPr lang="en-IE" dirty="0"/>
              <a:t>Research Outcomes</a:t>
            </a:r>
          </a:p>
          <a:p>
            <a:pPr lvl="1" eaLnBrk="1" hangingPunct="1">
              <a:spcBef>
                <a:spcPts val="0"/>
              </a:spcBef>
            </a:pPr>
            <a:r>
              <a:rPr lang="en-IE" dirty="0" smtClean="0"/>
              <a:t>Publications (ACM TOIS, Springer IR, EMNLP, SPIRE, …)</a:t>
            </a:r>
          </a:p>
          <a:p>
            <a:pPr lvl="1" eaLnBrk="1" hangingPunct="1">
              <a:spcBef>
                <a:spcPts val="0"/>
              </a:spcBef>
            </a:pPr>
            <a:r>
              <a:rPr lang="en-IE" dirty="0" smtClean="0"/>
              <a:t>MSc degree</a:t>
            </a:r>
          </a:p>
          <a:p>
            <a:pPr eaLnBrk="1" hangingPunct="1">
              <a:spcBef>
                <a:spcPct val="50000"/>
              </a:spcBef>
            </a:pPr>
            <a:endParaRPr lang="en-IE" dirty="0" smtClean="0"/>
          </a:p>
          <a:p>
            <a:pPr eaLnBrk="1" hangingPunct="1">
              <a:spcBef>
                <a:spcPct val="50000"/>
              </a:spcBef>
            </a:pPr>
            <a:endParaRPr lang="en-IE" dirty="0" smtClean="0"/>
          </a:p>
          <a:p>
            <a:pPr eaLnBrk="1" hangingPunct="1">
              <a:spcBef>
                <a:spcPct val="50000"/>
              </a:spcBef>
            </a:pPr>
            <a:endParaRPr lang="en-IE" dirty="0" smtClean="0"/>
          </a:p>
        </p:txBody>
      </p:sp>
      <p:sp>
        <p:nvSpPr>
          <p:cNvPr id="717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468313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427538" y="92075"/>
            <a:ext cx="464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IE" b="1" dirty="0" smtClean="0">
                <a:solidFill>
                  <a:schemeClr val="bg1"/>
                </a:solidFill>
              </a:rPr>
              <a:t>OCR Search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42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Searching Printed </a:t>
            </a:r>
            <a:r>
              <a:rPr lang="en-IE" dirty="0"/>
              <a:t>D</a:t>
            </a:r>
            <a:r>
              <a:rPr lang="en-IE" dirty="0" smtClean="0"/>
              <a:t>ocument without OCR</a:t>
            </a:r>
            <a:endParaRPr lang="en-GB" dirty="0" smtClean="0"/>
          </a:p>
        </p:txBody>
      </p:sp>
      <p:sp>
        <p:nvSpPr>
          <p:cNvPr id="717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468313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427538" y="92075"/>
            <a:ext cx="464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IE" b="1" dirty="0" err="1" smtClean="0">
                <a:solidFill>
                  <a:schemeClr val="bg1"/>
                </a:solidFill>
              </a:rPr>
              <a:t>OCRless</a:t>
            </a:r>
            <a:r>
              <a:rPr lang="en-IE" b="1" dirty="0" smtClean="0">
                <a:solidFill>
                  <a:schemeClr val="bg1"/>
                </a:solidFill>
              </a:rPr>
              <a:t> Search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00200" y="15195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Text Domain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pSp>
        <p:nvGrpSpPr>
          <p:cNvPr id="48" name="Group 33"/>
          <p:cNvGrpSpPr/>
          <p:nvPr/>
        </p:nvGrpSpPr>
        <p:grpSpPr>
          <a:xfrm>
            <a:off x="1600200" y="2357735"/>
            <a:ext cx="2133600" cy="838200"/>
            <a:chOff x="1524000" y="2514600"/>
            <a:chExt cx="2133600" cy="838200"/>
          </a:xfrm>
        </p:grpSpPr>
        <p:sp>
          <p:nvSpPr>
            <p:cNvPr id="49" name="Oval 48"/>
            <p:cNvSpPr/>
            <p:nvPr/>
          </p:nvSpPr>
          <p:spPr>
            <a:xfrm>
              <a:off x="1524000" y="2514600"/>
              <a:ext cx="2133600" cy="838200"/>
            </a:xfrm>
            <a:prstGeom prst="ellipse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752600" y="2724090"/>
              <a:ext cx="1752600" cy="400110"/>
            </a:xfrm>
            <a:prstGeom prst="rect">
              <a:avLst/>
            </a:prstGeom>
            <a:noFill/>
            <a:scene3d>
              <a:camera prst="isometricOffAxis1Top">
                <a:rot lat="0" lon="0" rev="0"/>
              </a:camera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Query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410200" y="15195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Image Domain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pSp>
        <p:nvGrpSpPr>
          <p:cNvPr id="52" name="Group 32"/>
          <p:cNvGrpSpPr/>
          <p:nvPr/>
        </p:nvGrpSpPr>
        <p:grpSpPr>
          <a:xfrm>
            <a:off x="5410200" y="2357735"/>
            <a:ext cx="2133600" cy="838200"/>
            <a:chOff x="5334000" y="2514600"/>
            <a:chExt cx="2133600" cy="838200"/>
          </a:xfrm>
        </p:grpSpPr>
        <p:sp>
          <p:nvSpPr>
            <p:cNvPr id="53" name="Oval 52"/>
            <p:cNvSpPr/>
            <p:nvPr/>
          </p:nvSpPr>
          <p:spPr>
            <a:xfrm>
              <a:off x="5334000" y="2514600"/>
              <a:ext cx="2133600" cy="838200"/>
            </a:xfrm>
            <a:prstGeom prst="ellipse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486400" y="2724090"/>
              <a:ext cx="1905000" cy="400110"/>
            </a:xfrm>
            <a:prstGeom prst="rect">
              <a:avLst/>
            </a:prstGeom>
            <a:noFill/>
            <a:scene3d>
              <a:camera prst="isometricOffAxis1Top">
                <a:rot lat="0" lon="0" rev="0"/>
              </a:camera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Information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 rot="5400000">
            <a:off x="2706291" y="3690838"/>
            <a:ext cx="3733006" cy="1588"/>
          </a:xfrm>
          <a:prstGeom prst="line">
            <a:avLst/>
          </a:prstGeom>
          <a:noFill/>
          <a:ln w="38100" cap="flat" cmpd="sng" algn="ctr">
            <a:solidFill>
              <a:srgbClr val="C6C33D"/>
            </a:solidFill>
            <a:prstDash val="solid"/>
          </a:ln>
          <a:effectLst/>
          <a:scene3d>
            <a:camera prst="orthographicFront"/>
            <a:lightRig rig="threePt" dir="t"/>
          </a:scene3d>
          <a:sp3d prstMaterial="matte"/>
        </p:spPr>
      </p:cxnSp>
      <p:sp>
        <p:nvSpPr>
          <p:cNvPr id="56" name="TextBox 55"/>
          <p:cNvSpPr txBox="1"/>
          <p:nvPr/>
        </p:nvSpPr>
        <p:spPr>
          <a:xfrm>
            <a:off x="5791200" y="3997404"/>
            <a:ext cx="1295400" cy="650796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OCR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glow rad="101600">
                  <a:srgbClr val="4BACC6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rot="5400000">
            <a:off x="6134100" y="3614241"/>
            <a:ext cx="685800" cy="1588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tailEnd type="stealth" w="med" len="lg"/>
          </a:ln>
          <a:effectLst/>
        </p:spPr>
      </p:cxnSp>
      <p:cxnSp>
        <p:nvCxnSpPr>
          <p:cNvPr id="58" name="Straight Arrow Connector 57"/>
          <p:cNvCxnSpPr/>
          <p:nvPr/>
        </p:nvCxnSpPr>
        <p:spPr>
          <a:xfrm rot="5400000">
            <a:off x="6172994" y="5023941"/>
            <a:ext cx="609600" cy="1588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tailEnd type="none" w="med" len="lg"/>
          </a:ln>
          <a:effectLst/>
        </p:spPr>
      </p:cxnSp>
      <p:cxnSp>
        <p:nvCxnSpPr>
          <p:cNvPr id="59" name="Straight Arrow Connector 58"/>
          <p:cNvCxnSpPr/>
          <p:nvPr/>
        </p:nvCxnSpPr>
        <p:spPr>
          <a:xfrm rot="10800000">
            <a:off x="4038600" y="5329535"/>
            <a:ext cx="2438400" cy="1588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tailEnd type="stealth" w="med" len="lg"/>
          </a:ln>
          <a:effectLst/>
        </p:spPr>
      </p:cxnSp>
      <p:grpSp>
        <p:nvGrpSpPr>
          <p:cNvPr id="60" name="Group 34"/>
          <p:cNvGrpSpPr/>
          <p:nvPr/>
        </p:nvGrpSpPr>
        <p:grpSpPr>
          <a:xfrm>
            <a:off x="5410200" y="2357735"/>
            <a:ext cx="2133600" cy="838200"/>
            <a:chOff x="5334000" y="2590800"/>
            <a:chExt cx="2133600" cy="838200"/>
          </a:xfrm>
        </p:grpSpPr>
        <p:sp>
          <p:nvSpPr>
            <p:cNvPr id="61" name="Oval 60"/>
            <p:cNvSpPr/>
            <p:nvPr/>
          </p:nvSpPr>
          <p:spPr>
            <a:xfrm>
              <a:off x="5334000" y="2590800"/>
              <a:ext cx="2133600" cy="838200"/>
            </a:xfrm>
            <a:prstGeom prst="ellipse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486400" y="2800290"/>
              <a:ext cx="1905000" cy="400110"/>
            </a:xfrm>
            <a:prstGeom prst="rect">
              <a:avLst/>
            </a:prstGeom>
            <a:noFill/>
            <a:scene3d>
              <a:camera prst="isometricOffAxis1Top">
                <a:rot lat="0" lon="0" rev="0"/>
              </a:camera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Information</a:t>
              </a:r>
            </a:p>
          </p:txBody>
        </p:sp>
      </p:grpSp>
      <p:grpSp>
        <p:nvGrpSpPr>
          <p:cNvPr id="63" name="Group 38"/>
          <p:cNvGrpSpPr/>
          <p:nvPr/>
        </p:nvGrpSpPr>
        <p:grpSpPr>
          <a:xfrm>
            <a:off x="1600200" y="4908911"/>
            <a:ext cx="2133600" cy="838200"/>
            <a:chOff x="5334000" y="2514600"/>
            <a:chExt cx="2133600" cy="838200"/>
          </a:xfrm>
        </p:grpSpPr>
        <p:sp>
          <p:nvSpPr>
            <p:cNvPr id="64" name="Oval 63"/>
            <p:cNvSpPr/>
            <p:nvPr/>
          </p:nvSpPr>
          <p:spPr>
            <a:xfrm>
              <a:off x="5334000" y="2514600"/>
              <a:ext cx="2133600" cy="838200"/>
            </a:xfrm>
            <a:prstGeom prst="ellipse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486400" y="2724090"/>
              <a:ext cx="1905000" cy="400110"/>
            </a:xfrm>
            <a:prstGeom prst="rect">
              <a:avLst/>
            </a:prstGeom>
            <a:noFill/>
            <a:scene3d>
              <a:camera prst="isometricOffAxis1Top">
                <a:rot lat="0" lon="0" rev="0"/>
              </a:camera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Irt0rniatiom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905000" y="3957934"/>
            <a:ext cx="1487424" cy="614065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Draw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glow rad="101600">
                  <a:srgbClr val="4BACC6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rot="5400000">
            <a:off x="2324894" y="3574617"/>
            <a:ext cx="685800" cy="1588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tailEnd type="stealth" w="med" len="lg"/>
          </a:ln>
          <a:effectLst/>
        </p:spPr>
      </p:cxnSp>
      <p:cxnSp>
        <p:nvCxnSpPr>
          <p:cNvPr id="68" name="Straight Arrow Connector 67"/>
          <p:cNvCxnSpPr/>
          <p:nvPr/>
        </p:nvCxnSpPr>
        <p:spPr>
          <a:xfrm rot="5400000">
            <a:off x="2324894" y="4985841"/>
            <a:ext cx="686594" cy="2382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tailEnd type="none" w="med" len="lg"/>
          </a:ln>
          <a:effectLst/>
        </p:spPr>
      </p:cxnSp>
      <p:cxnSp>
        <p:nvCxnSpPr>
          <p:cNvPr id="69" name="Straight Arrow Connector 68"/>
          <p:cNvCxnSpPr/>
          <p:nvPr/>
        </p:nvCxnSpPr>
        <p:spPr>
          <a:xfrm flipV="1">
            <a:off x="2667000" y="5329535"/>
            <a:ext cx="2514600" cy="794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tailEnd type="stealth" w="med" len="lg"/>
          </a:ln>
          <a:effectLst/>
        </p:spPr>
      </p:cxnSp>
      <p:grpSp>
        <p:nvGrpSpPr>
          <p:cNvPr id="70" name="Group 48"/>
          <p:cNvGrpSpPr/>
          <p:nvPr/>
        </p:nvGrpSpPr>
        <p:grpSpPr>
          <a:xfrm>
            <a:off x="1600200" y="2357735"/>
            <a:ext cx="2133600" cy="838200"/>
            <a:chOff x="1524000" y="2514600"/>
            <a:chExt cx="2133600" cy="838200"/>
          </a:xfrm>
        </p:grpSpPr>
        <p:sp>
          <p:nvSpPr>
            <p:cNvPr id="71" name="Oval 70"/>
            <p:cNvSpPr/>
            <p:nvPr/>
          </p:nvSpPr>
          <p:spPr>
            <a:xfrm>
              <a:off x="1524000" y="2514600"/>
              <a:ext cx="2133600" cy="838200"/>
            </a:xfrm>
            <a:prstGeom prst="ellipse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52600" y="2724090"/>
              <a:ext cx="1752600" cy="400110"/>
            </a:xfrm>
            <a:prstGeom prst="rect">
              <a:avLst/>
            </a:prstGeom>
            <a:noFill/>
            <a:scene3d>
              <a:camera prst="isometricOffAxis1Top">
                <a:rot lat="0" lon="0" rev="0"/>
              </a:camera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Query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73" name="Straight Connector 72"/>
          <p:cNvCxnSpPr/>
          <p:nvPr/>
        </p:nvCxnSpPr>
        <p:spPr>
          <a:xfrm rot="5400000">
            <a:off x="3658394" y="2737941"/>
            <a:ext cx="1828800" cy="1588"/>
          </a:xfrm>
          <a:prstGeom prst="line">
            <a:avLst/>
          </a:prstGeom>
          <a:noFill/>
          <a:ln w="38100" cap="flat" cmpd="sng" algn="ctr">
            <a:solidFill>
              <a:srgbClr val="C6C33D"/>
            </a:solidFill>
            <a:prstDash val="solid"/>
          </a:ln>
          <a:effectLst/>
          <a:scene3d>
            <a:camera prst="orthographicFront"/>
            <a:lightRig rig="threePt" dir="t"/>
          </a:scene3d>
          <a:sp3d prstMaterial="matte"/>
        </p:spPr>
      </p:cxnSp>
      <p:cxnSp>
        <p:nvCxnSpPr>
          <p:cNvPr id="74" name="Straight Connector 73"/>
          <p:cNvCxnSpPr/>
          <p:nvPr/>
        </p:nvCxnSpPr>
        <p:spPr>
          <a:xfrm>
            <a:off x="4572000" y="3653135"/>
            <a:ext cx="2133600" cy="1371600"/>
          </a:xfrm>
          <a:prstGeom prst="line">
            <a:avLst/>
          </a:prstGeom>
          <a:noFill/>
          <a:ln w="38100" cap="flat" cmpd="sng" algn="ctr">
            <a:solidFill>
              <a:srgbClr val="C6C33D"/>
            </a:solidFill>
            <a:prstDash val="solid"/>
          </a:ln>
          <a:effectLst/>
          <a:scene3d>
            <a:camera prst="orthographicFront"/>
            <a:lightRig rig="threePt" dir="t"/>
          </a:scene3d>
          <a:sp3d prstMaterial="matte"/>
        </p:spPr>
      </p:cxnSp>
      <p:cxnSp>
        <p:nvCxnSpPr>
          <p:cNvPr id="75" name="Straight Connector 74"/>
          <p:cNvCxnSpPr/>
          <p:nvPr/>
        </p:nvCxnSpPr>
        <p:spPr>
          <a:xfrm rot="10800000" flipV="1">
            <a:off x="2438400" y="3653135"/>
            <a:ext cx="2133600" cy="1371600"/>
          </a:xfrm>
          <a:prstGeom prst="line">
            <a:avLst/>
          </a:prstGeom>
          <a:noFill/>
          <a:ln w="38100" cap="flat" cmpd="sng" algn="ctr">
            <a:solidFill>
              <a:srgbClr val="C6C33D"/>
            </a:solidFill>
            <a:prstDash val="solid"/>
          </a:ln>
          <a:effectLst/>
          <a:scene3d>
            <a:camera prst="orthographicFront"/>
            <a:lightRig rig="threePt" dir="t"/>
          </a:scene3d>
          <a:sp3d prstMaterial="matte"/>
        </p:spPr>
      </p:cxnSp>
      <p:sp>
        <p:nvSpPr>
          <p:cNvPr id="76" name="TextBox 75"/>
          <p:cNvSpPr txBox="1"/>
          <p:nvPr/>
        </p:nvSpPr>
        <p:spPr>
          <a:xfrm>
            <a:off x="3429000" y="441067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X Domain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pSp>
        <p:nvGrpSpPr>
          <p:cNvPr id="77" name="Group 67"/>
          <p:cNvGrpSpPr/>
          <p:nvPr/>
        </p:nvGrpSpPr>
        <p:grpSpPr>
          <a:xfrm>
            <a:off x="1600200" y="2357735"/>
            <a:ext cx="2133600" cy="838200"/>
            <a:chOff x="1524000" y="2514600"/>
            <a:chExt cx="2133600" cy="838200"/>
          </a:xfrm>
        </p:grpSpPr>
        <p:sp>
          <p:nvSpPr>
            <p:cNvPr id="78" name="Oval 77"/>
            <p:cNvSpPr/>
            <p:nvPr/>
          </p:nvSpPr>
          <p:spPr>
            <a:xfrm>
              <a:off x="1524000" y="2514600"/>
              <a:ext cx="2133600" cy="838200"/>
            </a:xfrm>
            <a:prstGeom prst="ellipse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752600" y="2724090"/>
              <a:ext cx="1752600" cy="400110"/>
            </a:xfrm>
            <a:prstGeom prst="rect">
              <a:avLst/>
            </a:prstGeom>
            <a:noFill/>
            <a:scene3d>
              <a:camera prst="isometricOffAxis1Top">
                <a:rot lat="0" lon="0" rev="0"/>
              </a:camera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Query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0" name="Group 71"/>
          <p:cNvGrpSpPr/>
          <p:nvPr/>
        </p:nvGrpSpPr>
        <p:grpSpPr>
          <a:xfrm>
            <a:off x="5410200" y="2357735"/>
            <a:ext cx="2133600" cy="838200"/>
            <a:chOff x="1524000" y="2514600"/>
            <a:chExt cx="2133600" cy="838200"/>
          </a:xfrm>
        </p:grpSpPr>
        <p:sp>
          <p:nvSpPr>
            <p:cNvPr id="81" name="Oval 80"/>
            <p:cNvSpPr/>
            <p:nvPr/>
          </p:nvSpPr>
          <p:spPr>
            <a:xfrm>
              <a:off x="1524000" y="2514600"/>
              <a:ext cx="2133600" cy="838200"/>
            </a:xfrm>
            <a:prstGeom prst="ellipse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752600" y="2724090"/>
              <a:ext cx="1752600" cy="400110"/>
            </a:xfrm>
            <a:prstGeom prst="rect">
              <a:avLst/>
            </a:prstGeom>
            <a:noFill/>
            <a:scene3d>
              <a:camera prst="isometricOffAxis1Top">
                <a:rot lat="0" lon="0" rev="0"/>
              </a:camera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Information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3" name="Group 74"/>
          <p:cNvGrpSpPr/>
          <p:nvPr/>
        </p:nvGrpSpPr>
        <p:grpSpPr>
          <a:xfrm>
            <a:off x="3505200" y="4911959"/>
            <a:ext cx="2133600" cy="838200"/>
            <a:chOff x="1524000" y="2514600"/>
            <a:chExt cx="2133600" cy="838200"/>
          </a:xfrm>
        </p:grpSpPr>
        <p:sp>
          <p:nvSpPr>
            <p:cNvPr id="84" name="Oval 83"/>
            <p:cNvSpPr/>
            <p:nvPr/>
          </p:nvSpPr>
          <p:spPr>
            <a:xfrm>
              <a:off x="1524000" y="2514600"/>
              <a:ext cx="2133600" cy="838200"/>
            </a:xfrm>
            <a:prstGeom prst="ellipse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752600" y="2590800"/>
              <a:ext cx="1752600" cy="707886"/>
            </a:xfrm>
            <a:prstGeom prst="rect">
              <a:avLst/>
            </a:prstGeom>
            <a:noFill/>
            <a:scene3d>
              <a:camera prst="isometricOffAxis1Top">
                <a:rot lat="0" lon="0" rev="0"/>
              </a:camera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Information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Query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2590800" y="58629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Effectiveness &amp; Efficiency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6853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 0.37222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37222 L -0.41667 0.37222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3.33333E-6 0.37222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37222 L 0.41667 0.37222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1000" fill="hold"/>
                                        <p:tgtEl>
                                          <p:spTgt spid="7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67 0.37222 L 0.41667 -0.02778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67 -0.02778 C 0.42639 -0.02986 0.43611 -0.03172 0.44462 -0.03195 C 0.45313 -0.03218 0.46077 -0.03125 0.46771 -0.02917 C 0.47466 -0.02709 0.48143 -0.02431 0.48664 -0.01991 C 0.49184 -0.01551 0.49653 -0.00811 0.49861 -0.00255 C 0.5007 0.00301 0.50157 0.0081 0.49861 0.01342 C 0.49566 0.01875 0.48872 0.02569 0.48073 0.02939 C 0.47275 0.0331 0.46129 0.03472 0.4507 0.03611 C 0.44011 0.0375 0.42743 0.03727 0.41667 0.0375 C 0.40591 0.03773 0.39775 0.03912 0.38559 0.0375 C 0.37344 0.03588 0.35382 0.03287 0.34375 0.02824 C 0.33368 0.02361 0.32622 0.01666 0.32466 0.00949 C 0.32309 0.00231 0.32813 -0.00787 0.33473 -0.01459 C 0.34132 -0.0213 0.35608 -0.02778 0.36459 -0.03056 C 0.37309 -0.03334 0.37848 -0.03148 0.38559 -0.03195 C 0.39271 -0.03241 0.39723 -0.03496 0.40764 -0.03311 C 0.41806 -0.03125 0.43629 -0.02547 0.44775 -0.02107 C 0.4592 -0.01667 0.47466 -0.0132 0.47674 -0.00648 C 0.47882 0.00023 0.4658 0.01481 0.46059 0.01875 C 0.45539 0.02268 0.44879 0.02037 0.44566 0.01759 C 0.44254 0.01481 0.44236 0.00787 0.44167 0.00139 C 0.44098 -0.0051 0.44861 -0.01482 0.44167 -0.02107 C 0.43473 -0.02732 0.40903 -0.03843 0.39966 -0.03588 C 0.39028 -0.03334 0.38264 -0.01088 0.38559 -0.0051 C 0.38855 0.00069 0.41615 -0.00672 0.41771 -0.00116 C 0.41927 0.00439 0.4033 0.02338 0.39462 0.02824 C 0.38594 0.0331 0.37188 0.03194 0.36563 0.02824 C 0.35938 0.02453 0.35643 0.01365 0.3566 0.00555 C 0.35677 -0.00255 0.36216 -0.01898 0.36667 -0.01991 C 0.37118 -0.02084 0.37483 -0.01088 0.38368 0.00023 C 0.39254 0.01134 0.40747 0.03912 0.41962 0.04676 C 0.43177 0.05439 0.44462 0.04977 0.4566 0.04676 C 0.46858 0.04375 0.48698 0.03889 0.49167 0.02824 C 0.49636 0.01759 0.4915 -0.00556 0.48473 -0.01713 C 0.47795 -0.02871 0.46493 -0.03773 0.4507 -0.04121 C 0.43646 -0.04468 0.40747 -0.04931 0.39966 -0.03843 C 0.39184 -0.02755 0.40712 0.00926 0.40365 0.02407 C 0.40018 0.03889 0.38646 0.05046 0.37865 0.05092 C 0.37084 0.05139 0.35868 0.03958 0.3566 0.02685 C 0.35452 0.01412 0.36042 -0.01389 0.36563 -0.02523 C 0.37084 -0.03658 0.38212 -0.04236 0.38768 -0.04121 C 0.39323 -0.04005 0.38629 -0.02801 0.39861 -0.01852 C 0.41094 -0.00903 0.4441 0.01435 0.46164 0.0162 C 0.47917 0.01805 0.50469 -0.00186 0.50365 -0.00787 C 0.50261 -0.01389 0.46806 -0.02107 0.45573 -0.01991 C 0.44341 -0.01875 0.43646 -0.00996 0.42969 -0.00116 " pathEditMode="relative" ptsTypes="aaaaaaaaaaaaaaaaaaaaaaaaaaaaaaaaaaaaaaaaaaaaaA">
                                      <p:cBhvr>
                                        <p:cTn id="112" dur="8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0116 L -0.20469 0.37338 " pathEditMode="relative" rAng="0" ptsTypes="AA">
                                      <p:cBhvr>
                                        <p:cTn id="16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187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20834 0.37222 " pathEditMode="relative" rAng="0" ptsTypes="AA">
                                      <p:cBhvr>
                                        <p:cTn id="16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9" dur="8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0" dur="80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80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66" grpId="0" animBg="1"/>
      <p:bldP spid="66" grpId="1" animBg="1"/>
      <p:bldP spid="76" grpId="0"/>
      <p:bldP spid="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Scenario (Index Phase)</a:t>
            </a:r>
            <a:endParaRPr lang="en-GB" dirty="0" smtClean="0"/>
          </a:p>
        </p:txBody>
      </p:sp>
      <p:sp>
        <p:nvSpPr>
          <p:cNvPr id="717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468313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427538" y="92075"/>
            <a:ext cx="464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IE" b="1" dirty="0" err="1" smtClean="0">
                <a:solidFill>
                  <a:schemeClr val="bg1"/>
                </a:solidFill>
              </a:rPr>
              <a:t>OCRless</a:t>
            </a:r>
            <a:r>
              <a:rPr lang="en-IE" b="1" dirty="0" smtClean="0">
                <a:solidFill>
                  <a:schemeClr val="bg1"/>
                </a:solidFill>
              </a:rPr>
              <a:t> Search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45" name="Group 1"/>
          <p:cNvGrpSpPr>
            <a:grpSpLocks/>
          </p:cNvGrpSpPr>
          <p:nvPr/>
        </p:nvGrpSpPr>
        <p:grpSpPr bwMode="auto">
          <a:xfrm>
            <a:off x="953363" y="1628800"/>
            <a:ext cx="7219037" cy="4724149"/>
            <a:chOff x="1182" y="1641"/>
            <a:chExt cx="9986" cy="6964"/>
          </a:xfrm>
        </p:grpSpPr>
        <p:grpSp>
          <p:nvGrpSpPr>
            <p:cNvPr id="46" name="Group 13"/>
            <p:cNvGrpSpPr>
              <a:grpSpLocks/>
            </p:cNvGrpSpPr>
            <p:nvPr/>
          </p:nvGrpSpPr>
          <p:grpSpPr bwMode="auto">
            <a:xfrm>
              <a:off x="1948" y="1767"/>
              <a:ext cx="9220" cy="6838"/>
              <a:chOff x="1948" y="1733"/>
              <a:chExt cx="9220" cy="6838"/>
            </a:xfrm>
          </p:grpSpPr>
          <p:grpSp>
            <p:nvGrpSpPr>
              <p:cNvPr id="88" name="Group 54"/>
              <p:cNvGrpSpPr>
                <a:grpSpLocks/>
              </p:cNvGrpSpPr>
              <p:nvPr/>
            </p:nvGrpSpPr>
            <p:grpSpPr bwMode="auto">
              <a:xfrm>
                <a:off x="7924" y="1733"/>
                <a:ext cx="2120" cy="1395"/>
                <a:chOff x="7042" y="2858"/>
                <a:chExt cx="3364" cy="2110"/>
              </a:xfrm>
            </p:grpSpPr>
            <p:pic>
              <p:nvPicPr>
                <p:cNvPr id="129" name="Picture 63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8736" y="3528"/>
                  <a:ext cx="1670" cy="737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0" name="Picture 62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7042" y="4265"/>
                  <a:ext cx="438" cy="703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1" name="Picture 61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7344" y="3492"/>
                  <a:ext cx="438" cy="553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2" name="Picture 60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8402" y="3168"/>
                  <a:ext cx="334" cy="495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3" name="Picture 59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8352" y="4331"/>
                  <a:ext cx="1244" cy="541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4" name="Picture 58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7868" y="3528"/>
                  <a:ext cx="484" cy="737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5" name="Picture 57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7661" y="4331"/>
                  <a:ext cx="207" cy="541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6" name="Picture 56"/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7042" y="2929"/>
                  <a:ext cx="1025" cy="599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7" name="Picture 55"/>
                <p:cNvPicPr>
                  <a:picLocks noChangeAspect="1" noChangeArrowheads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9066" y="2858"/>
                  <a:ext cx="530" cy="634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89" name="Text Box 53"/>
              <p:cNvSpPr txBox="1">
                <a:spLocks noChangeArrowheads="1"/>
              </p:cNvSpPr>
              <p:nvPr/>
            </p:nvSpPr>
            <p:spPr bwMode="auto">
              <a:xfrm>
                <a:off x="1948" y="5121"/>
                <a:ext cx="3102" cy="97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213 31 89 32 2 213 31 3341 1190 23 802 …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" name="AutoShape 52"/>
              <p:cNvSpPr>
                <a:spLocks noChangeArrowheads="1"/>
              </p:cNvSpPr>
              <p:nvPr/>
            </p:nvSpPr>
            <p:spPr bwMode="auto">
              <a:xfrm>
                <a:off x="2136" y="7511"/>
                <a:ext cx="2708" cy="1060"/>
              </a:xfrm>
              <a:prstGeom prst="flowChartMagneticDisk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/>
                </a:r>
                <a:br>
                  <a:rPr kumimoji="0" lang="en-US" sz="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</a:b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Index of IDs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1" name="Group 23"/>
              <p:cNvGrpSpPr>
                <a:grpSpLocks/>
              </p:cNvGrpSpPr>
              <p:nvPr/>
            </p:nvGrpSpPr>
            <p:grpSpPr bwMode="auto">
              <a:xfrm>
                <a:off x="6593" y="4363"/>
                <a:ext cx="4575" cy="4037"/>
                <a:chOff x="6593" y="3817"/>
                <a:chExt cx="4575" cy="4037"/>
              </a:xfrm>
            </p:grpSpPr>
            <p:grpSp>
              <p:nvGrpSpPr>
                <p:cNvPr id="101" name="Group 29"/>
                <p:cNvGrpSpPr>
                  <a:grpSpLocks/>
                </p:cNvGrpSpPr>
                <p:nvPr/>
              </p:nvGrpSpPr>
              <p:grpSpPr bwMode="auto">
                <a:xfrm>
                  <a:off x="6593" y="4421"/>
                  <a:ext cx="4575" cy="3433"/>
                  <a:chOff x="6521" y="4078"/>
                  <a:chExt cx="4575" cy="3433"/>
                </a:xfrm>
              </p:grpSpPr>
              <p:grpSp>
                <p:nvGrpSpPr>
                  <p:cNvPr id="107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90" y="4296"/>
                    <a:ext cx="4106" cy="3215"/>
                    <a:chOff x="2426" y="3552"/>
                    <a:chExt cx="6867" cy="5355"/>
                  </a:xfrm>
                </p:grpSpPr>
                <p:grpSp>
                  <p:nvGrpSpPr>
                    <p:cNvPr id="114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60" y="3552"/>
                      <a:ext cx="2419" cy="2827"/>
                      <a:chOff x="4545" y="3488"/>
                      <a:chExt cx="2419" cy="2827"/>
                    </a:xfrm>
                  </p:grpSpPr>
                  <p:pic>
                    <p:nvPicPr>
                      <p:cNvPr id="127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0" y="3696"/>
                        <a:ext cx="1939" cy="2381"/>
                      </a:xfrm>
                      <a:prstGeom prst="rect">
                        <a:avLst/>
                      </a:prstGeom>
                      <a:noFill/>
                    </p:spPr>
                  </p:pic>
                  <p:sp>
                    <p:nvSpPr>
                      <p:cNvPr id="128" name="Freeform 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45" y="3488"/>
                        <a:ext cx="2419" cy="282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15" y="40"/>
                          </a:cxn>
                          <a:cxn ang="0">
                            <a:pos x="461" y="119"/>
                          </a:cxn>
                          <a:cxn ang="0">
                            <a:pos x="205" y="754"/>
                          </a:cxn>
                          <a:cxn ang="0">
                            <a:pos x="205" y="1296"/>
                          </a:cxn>
                          <a:cxn ang="0">
                            <a:pos x="17" y="1883"/>
                          </a:cxn>
                          <a:cxn ang="0">
                            <a:pos x="305" y="2241"/>
                          </a:cxn>
                          <a:cxn ang="0">
                            <a:pos x="697" y="2241"/>
                          </a:cxn>
                          <a:cxn ang="0">
                            <a:pos x="812" y="2517"/>
                          </a:cxn>
                          <a:cxn ang="0">
                            <a:pos x="1353" y="2810"/>
                          </a:cxn>
                          <a:cxn ang="0">
                            <a:pos x="1849" y="2621"/>
                          </a:cxn>
                          <a:cxn ang="0">
                            <a:pos x="2206" y="2368"/>
                          </a:cxn>
                          <a:cxn ang="0">
                            <a:pos x="2413" y="1941"/>
                          </a:cxn>
                          <a:cxn ang="0">
                            <a:pos x="2240" y="1376"/>
                          </a:cxn>
                          <a:cxn ang="0">
                            <a:pos x="2144" y="812"/>
                          </a:cxn>
                          <a:cxn ang="0">
                            <a:pos x="1906" y="501"/>
                          </a:cxn>
                          <a:cxn ang="0">
                            <a:pos x="1491" y="119"/>
                          </a:cxn>
                          <a:cxn ang="0">
                            <a:pos x="915" y="40"/>
                          </a:cxn>
                        </a:cxnLst>
                        <a:rect l="0" t="0" r="r" b="b"/>
                        <a:pathLst>
                          <a:path w="2419" h="2827">
                            <a:moveTo>
                              <a:pt x="915" y="40"/>
                            </a:moveTo>
                            <a:cubicBezTo>
                              <a:pt x="743" y="40"/>
                              <a:pt x="579" y="0"/>
                              <a:pt x="461" y="119"/>
                            </a:cubicBezTo>
                            <a:cubicBezTo>
                              <a:pt x="343" y="238"/>
                              <a:pt x="248" y="558"/>
                              <a:pt x="205" y="754"/>
                            </a:cubicBezTo>
                            <a:cubicBezTo>
                              <a:pt x="162" y="950"/>
                              <a:pt x="236" y="1108"/>
                              <a:pt x="205" y="1296"/>
                            </a:cubicBezTo>
                            <a:cubicBezTo>
                              <a:pt x="174" y="1484"/>
                              <a:pt x="0" y="1726"/>
                              <a:pt x="17" y="1883"/>
                            </a:cubicBezTo>
                            <a:cubicBezTo>
                              <a:pt x="34" y="2040"/>
                              <a:pt x="192" y="2181"/>
                              <a:pt x="305" y="2241"/>
                            </a:cubicBezTo>
                            <a:cubicBezTo>
                              <a:pt x="418" y="2301"/>
                              <a:pt x="613" y="2195"/>
                              <a:pt x="697" y="2241"/>
                            </a:cubicBezTo>
                            <a:cubicBezTo>
                              <a:pt x="781" y="2287"/>
                              <a:pt x="703" y="2422"/>
                              <a:pt x="812" y="2517"/>
                            </a:cubicBezTo>
                            <a:cubicBezTo>
                              <a:pt x="921" y="2612"/>
                              <a:pt x="1180" y="2793"/>
                              <a:pt x="1353" y="2810"/>
                            </a:cubicBezTo>
                            <a:cubicBezTo>
                              <a:pt x="1526" y="2827"/>
                              <a:pt x="1707" y="2695"/>
                              <a:pt x="1849" y="2621"/>
                            </a:cubicBezTo>
                            <a:cubicBezTo>
                              <a:pt x="1991" y="2547"/>
                              <a:pt x="2112" y="2481"/>
                              <a:pt x="2206" y="2368"/>
                            </a:cubicBezTo>
                            <a:cubicBezTo>
                              <a:pt x="2300" y="2255"/>
                              <a:pt x="2407" y="2106"/>
                              <a:pt x="2413" y="1941"/>
                            </a:cubicBezTo>
                            <a:cubicBezTo>
                              <a:pt x="2419" y="1776"/>
                              <a:pt x="2285" y="1564"/>
                              <a:pt x="2240" y="1376"/>
                            </a:cubicBezTo>
                            <a:cubicBezTo>
                              <a:pt x="2195" y="1188"/>
                              <a:pt x="2200" y="958"/>
                              <a:pt x="2144" y="812"/>
                            </a:cubicBezTo>
                            <a:cubicBezTo>
                              <a:pt x="2088" y="666"/>
                              <a:pt x="2015" y="616"/>
                              <a:pt x="1906" y="501"/>
                            </a:cubicBezTo>
                            <a:cubicBezTo>
                              <a:pt x="1797" y="386"/>
                              <a:pt x="1658" y="196"/>
                              <a:pt x="1491" y="119"/>
                            </a:cubicBezTo>
                            <a:cubicBezTo>
                              <a:pt x="1324" y="42"/>
                              <a:pt x="1087" y="40"/>
                              <a:pt x="915" y="40"/>
                            </a:cubicBez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prstDash val="lgDash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5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98" y="3585"/>
                      <a:ext cx="1852" cy="1530"/>
                      <a:chOff x="8339" y="4927"/>
                      <a:chExt cx="1852" cy="1530"/>
                    </a:xfrm>
                  </p:grpSpPr>
                  <p:pic>
                    <p:nvPicPr>
                      <p:cNvPr id="125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2" y="5115"/>
                        <a:ext cx="1162" cy="1200"/>
                      </a:xfrm>
                      <a:prstGeom prst="rect">
                        <a:avLst/>
                      </a:prstGeom>
                      <a:noFill/>
                    </p:spPr>
                  </p:pic>
                  <p:sp>
                    <p:nvSpPr>
                      <p:cNvPr id="126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339" y="4927"/>
                        <a:ext cx="1852" cy="15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1" y="407"/>
                          </a:cxn>
                          <a:cxn ang="0">
                            <a:pos x="140" y="799"/>
                          </a:cxn>
                          <a:cxn ang="0">
                            <a:pos x="140" y="1283"/>
                          </a:cxn>
                          <a:cxn ang="0">
                            <a:pos x="981" y="1513"/>
                          </a:cxn>
                          <a:cxn ang="0">
                            <a:pos x="1614" y="1388"/>
                          </a:cxn>
                          <a:cxn ang="0">
                            <a:pos x="1821" y="799"/>
                          </a:cxn>
                          <a:cxn ang="0">
                            <a:pos x="1425" y="384"/>
                          </a:cxn>
                          <a:cxn ang="0">
                            <a:pos x="805" y="130"/>
                          </a:cxn>
                          <a:cxn ang="0">
                            <a:pos x="186" y="50"/>
                          </a:cxn>
                          <a:cxn ang="0">
                            <a:pos x="21" y="407"/>
                          </a:cxn>
                        </a:cxnLst>
                        <a:rect l="0" t="0" r="r" b="b"/>
                        <a:pathLst>
                          <a:path w="1852" h="1530">
                            <a:moveTo>
                              <a:pt x="21" y="407"/>
                            </a:moveTo>
                            <a:cubicBezTo>
                              <a:pt x="13" y="532"/>
                              <a:pt x="120" y="653"/>
                              <a:pt x="140" y="799"/>
                            </a:cubicBezTo>
                            <a:cubicBezTo>
                              <a:pt x="160" y="945"/>
                              <a:pt x="0" y="1164"/>
                              <a:pt x="140" y="1283"/>
                            </a:cubicBezTo>
                            <a:cubicBezTo>
                              <a:pt x="280" y="1402"/>
                              <a:pt x="735" y="1496"/>
                              <a:pt x="981" y="1513"/>
                            </a:cubicBezTo>
                            <a:cubicBezTo>
                              <a:pt x="1227" y="1530"/>
                              <a:pt x="1474" y="1507"/>
                              <a:pt x="1614" y="1388"/>
                            </a:cubicBezTo>
                            <a:cubicBezTo>
                              <a:pt x="1754" y="1269"/>
                              <a:pt x="1852" y="966"/>
                              <a:pt x="1821" y="799"/>
                            </a:cubicBezTo>
                            <a:cubicBezTo>
                              <a:pt x="1790" y="632"/>
                              <a:pt x="1594" y="495"/>
                              <a:pt x="1425" y="384"/>
                            </a:cubicBezTo>
                            <a:cubicBezTo>
                              <a:pt x="1256" y="273"/>
                              <a:pt x="1011" y="186"/>
                              <a:pt x="805" y="130"/>
                            </a:cubicBezTo>
                            <a:cubicBezTo>
                              <a:pt x="599" y="74"/>
                              <a:pt x="311" y="0"/>
                              <a:pt x="186" y="50"/>
                            </a:cubicBezTo>
                            <a:cubicBezTo>
                              <a:pt x="61" y="100"/>
                              <a:pt x="29" y="282"/>
                              <a:pt x="21" y="407"/>
                            </a:cubicBez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prstDash val="lgDash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6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26" y="5423"/>
                      <a:ext cx="2234" cy="1141"/>
                      <a:chOff x="5576" y="6982"/>
                      <a:chExt cx="2234" cy="1141"/>
                    </a:xfrm>
                  </p:grpSpPr>
                  <p:pic>
                    <p:nvPicPr>
                      <p:cNvPr id="123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8" y="7166"/>
                        <a:ext cx="1636" cy="806"/>
                      </a:xfrm>
                      <a:prstGeom prst="rect">
                        <a:avLst/>
                      </a:prstGeom>
                      <a:noFill/>
                    </p:spPr>
                  </p:pic>
                  <p:sp>
                    <p:nvSpPr>
                      <p:cNvPr id="124" name="Oval 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76" y="6982"/>
                        <a:ext cx="2234" cy="1141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lgDash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7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25" y="6379"/>
                      <a:ext cx="2664" cy="2528"/>
                      <a:chOff x="1412" y="3419"/>
                      <a:chExt cx="2664" cy="2528"/>
                    </a:xfrm>
                  </p:grpSpPr>
                  <p:pic>
                    <p:nvPicPr>
                      <p:cNvPr id="121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" y="3604"/>
                        <a:ext cx="1997" cy="2122"/>
                      </a:xfrm>
                      <a:prstGeom prst="rect">
                        <a:avLst/>
                      </a:prstGeom>
                      <a:noFill/>
                    </p:spPr>
                  </p:pic>
                  <p:sp>
                    <p:nvSpPr>
                      <p:cNvPr id="122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12" y="3419"/>
                        <a:ext cx="2664" cy="252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26" y="277"/>
                          </a:cxn>
                          <a:cxn ang="0">
                            <a:pos x="1157" y="69"/>
                          </a:cxn>
                          <a:cxn ang="0">
                            <a:pos x="604" y="69"/>
                          </a:cxn>
                          <a:cxn ang="0">
                            <a:pos x="388" y="486"/>
                          </a:cxn>
                          <a:cxn ang="0">
                            <a:pos x="178" y="970"/>
                          </a:cxn>
                          <a:cxn ang="0">
                            <a:pos x="63" y="1615"/>
                          </a:cxn>
                          <a:cxn ang="0">
                            <a:pos x="558" y="2073"/>
                          </a:cxn>
                          <a:cxn ang="0">
                            <a:pos x="996" y="2433"/>
                          </a:cxn>
                          <a:cxn ang="0">
                            <a:pos x="1802" y="2492"/>
                          </a:cxn>
                          <a:cxn ang="0">
                            <a:pos x="2217" y="2214"/>
                          </a:cxn>
                          <a:cxn ang="0">
                            <a:pos x="2597" y="1834"/>
                          </a:cxn>
                          <a:cxn ang="0">
                            <a:pos x="2620" y="1304"/>
                          </a:cxn>
                          <a:cxn ang="0">
                            <a:pos x="2539" y="613"/>
                          </a:cxn>
                          <a:cxn ang="0">
                            <a:pos x="2182" y="277"/>
                          </a:cxn>
                          <a:cxn ang="0">
                            <a:pos x="1768" y="394"/>
                          </a:cxn>
                          <a:cxn ang="0">
                            <a:pos x="1626" y="277"/>
                          </a:cxn>
                        </a:cxnLst>
                        <a:rect l="0" t="0" r="r" b="b"/>
                        <a:pathLst>
                          <a:path w="2664" h="2528">
                            <a:moveTo>
                              <a:pt x="1626" y="277"/>
                            </a:moveTo>
                            <a:cubicBezTo>
                              <a:pt x="1524" y="223"/>
                              <a:pt x="1327" y="104"/>
                              <a:pt x="1157" y="69"/>
                            </a:cubicBezTo>
                            <a:cubicBezTo>
                              <a:pt x="987" y="34"/>
                              <a:pt x="732" y="0"/>
                              <a:pt x="604" y="69"/>
                            </a:cubicBezTo>
                            <a:cubicBezTo>
                              <a:pt x="476" y="138"/>
                              <a:pt x="459" y="336"/>
                              <a:pt x="388" y="486"/>
                            </a:cubicBezTo>
                            <a:cubicBezTo>
                              <a:pt x="317" y="636"/>
                              <a:pt x="232" y="782"/>
                              <a:pt x="178" y="970"/>
                            </a:cubicBezTo>
                            <a:cubicBezTo>
                              <a:pt x="124" y="1158"/>
                              <a:pt x="0" y="1431"/>
                              <a:pt x="63" y="1615"/>
                            </a:cubicBezTo>
                            <a:cubicBezTo>
                              <a:pt x="126" y="1799"/>
                              <a:pt x="403" y="1937"/>
                              <a:pt x="558" y="2073"/>
                            </a:cubicBezTo>
                            <a:cubicBezTo>
                              <a:pt x="713" y="2209"/>
                              <a:pt x="789" y="2363"/>
                              <a:pt x="996" y="2433"/>
                            </a:cubicBezTo>
                            <a:cubicBezTo>
                              <a:pt x="1203" y="2503"/>
                              <a:pt x="1599" y="2528"/>
                              <a:pt x="1802" y="2492"/>
                            </a:cubicBezTo>
                            <a:cubicBezTo>
                              <a:pt x="2005" y="2456"/>
                              <a:pt x="2085" y="2324"/>
                              <a:pt x="2217" y="2214"/>
                            </a:cubicBezTo>
                            <a:cubicBezTo>
                              <a:pt x="2349" y="2104"/>
                              <a:pt x="2530" y="1986"/>
                              <a:pt x="2597" y="1834"/>
                            </a:cubicBezTo>
                            <a:cubicBezTo>
                              <a:pt x="2664" y="1682"/>
                              <a:pt x="2630" y="1507"/>
                              <a:pt x="2620" y="1304"/>
                            </a:cubicBezTo>
                            <a:cubicBezTo>
                              <a:pt x="2610" y="1101"/>
                              <a:pt x="2612" y="784"/>
                              <a:pt x="2539" y="613"/>
                            </a:cubicBezTo>
                            <a:cubicBezTo>
                              <a:pt x="2466" y="442"/>
                              <a:pt x="2310" y="313"/>
                              <a:pt x="2182" y="277"/>
                            </a:cubicBezTo>
                            <a:cubicBezTo>
                              <a:pt x="2054" y="241"/>
                              <a:pt x="1861" y="394"/>
                              <a:pt x="1768" y="394"/>
                            </a:cubicBezTo>
                            <a:cubicBezTo>
                              <a:pt x="1675" y="394"/>
                              <a:pt x="1728" y="331"/>
                              <a:pt x="1626" y="277"/>
                            </a:cubicBez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prstDash val="lgDash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8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591" y="5194"/>
                      <a:ext cx="2702" cy="2075"/>
                      <a:chOff x="2482" y="5973"/>
                      <a:chExt cx="2702" cy="2075"/>
                    </a:xfrm>
                  </p:grpSpPr>
                  <p:pic>
                    <p:nvPicPr>
                      <p:cNvPr id="119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" y="6210"/>
                        <a:ext cx="1968" cy="1536"/>
                      </a:xfrm>
                      <a:prstGeom prst="rect">
                        <a:avLst/>
                      </a:prstGeom>
                      <a:noFill/>
                    </p:spPr>
                  </p:pic>
                  <p:sp>
                    <p:nvSpPr>
                      <p:cNvPr id="120" name="Freeform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82" y="5973"/>
                        <a:ext cx="2702" cy="207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458" y="104"/>
                          </a:cxn>
                          <a:cxn ang="0">
                            <a:pos x="1907" y="167"/>
                          </a:cxn>
                          <a:cxn ang="0">
                            <a:pos x="2063" y="570"/>
                          </a:cxn>
                          <a:cxn ang="0">
                            <a:pos x="2391" y="812"/>
                          </a:cxn>
                          <a:cxn ang="0">
                            <a:pos x="2702" y="1193"/>
                          </a:cxn>
                          <a:cxn ang="0">
                            <a:pos x="2391" y="1630"/>
                          </a:cxn>
                          <a:cxn ang="0">
                            <a:pos x="1723" y="1773"/>
                          </a:cxn>
                          <a:cxn ang="0">
                            <a:pos x="1389" y="1711"/>
                          </a:cxn>
                          <a:cxn ang="0">
                            <a:pos x="1032" y="1773"/>
                          </a:cxn>
                          <a:cxn ang="0">
                            <a:pos x="283" y="1999"/>
                          </a:cxn>
                          <a:cxn ang="0">
                            <a:pos x="6" y="1319"/>
                          </a:cxn>
                          <a:cxn ang="0">
                            <a:pos x="317" y="1009"/>
                          </a:cxn>
                          <a:cxn ang="0">
                            <a:pos x="732" y="697"/>
                          </a:cxn>
                          <a:cxn ang="0">
                            <a:pos x="824" y="342"/>
                          </a:cxn>
                          <a:cxn ang="0">
                            <a:pos x="1315" y="40"/>
                          </a:cxn>
                          <a:cxn ang="0">
                            <a:pos x="1458" y="104"/>
                          </a:cxn>
                        </a:cxnLst>
                        <a:rect l="0" t="0" r="r" b="b"/>
                        <a:pathLst>
                          <a:path w="2702" h="2075">
                            <a:moveTo>
                              <a:pt x="1458" y="104"/>
                            </a:moveTo>
                            <a:cubicBezTo>
                              <a:pt x="1557" y="125"/>
                              <a:pt x="1806" y="89"/>
                              <a:pt x="1907" y="167"/>
                            </a:cubicBezTo>
                            <a:cubicBezTo>
                              <a:pt x="2008" y="245"/>
                              <a:pt x="1982" y="463"/>
                              <a:pt x="2063" y="570"/>
                            </a:cubicBezTo>
                            <a:cubicBezTo>
                              <a:pt x="2144" y="677"/>
                              <a:pt x="2285" y="708"/>
                              <a:pt x="2391" y="812"/>
                            </a:cubicBezTo>
                            <a:cubicBezTo>
                              <a:pt x="2497" y="916"/>
                              <a:pt x="2702" y="1057"/>
                              <a:pt x="2702" y="1193"/>
                            </a:cubicBezTo>
                            <a:cubicBezTo>
                              <a:pt x="2702" y="1329"/>
                              <a:pt x="2554" y="1533"/>
                              <a:pt x="2391" y="1630"/>
                            </a:cubicBezTo>
                            <a:cubicBezTo>
                              <a:pt x="2228" y="1727"/>
                              <a:pt x="1890" y="1760"/>
                              <a:pt x="1723" y="1773"/>
                            </a:cubicBezTo>
                            <a:cubicBezTo>
                              <a:pt x="1556" y="1786"/>
                              <a:pt x="1504" y="1711"/>
                              <a:pt x="1389" y="1711"/>
                            </a:cubicBezTo>
                            <a:cubicBezTo>
                              <a:pt x="1274" y="1711"/>
                              <a:pt x="1216" y="1725"/>
                              <a:pt x="1032" y="1773"/>
                            </a:cubicBezTo>
                            <a:cubicBezTo>
                              <a:pt x="848" y="1821"/>
                              <a:pt x="454" y="2075"/>
                              <a:pt x="283" y="1999"/>
                            </a:cubicBezTo>
                            <a:cubicBezTo>
                              <a:pt x="112" y="1923"/>
                              <a:pt x="0" y="1484"/>
                              <a:pt x="6" y="1319"/>
                            </a:cubicBezTo>
                            <a:cubicBezTo>
                              <a:pt x="12" y="1154"/>
                              <a:pt x="196" y="1113"/>
                              <a:pt x="317" y="1009"/>
                            </a:cubicBezTo>
                            <a:cubicBezTo>
                              <a:pt x="438" y="905"/>
                              <a:pt x="647" y="808"/>
                              <a:pt x="732" y="697"/>
                            </a:cubicBezTo>
                            <a:cubicBezTo>
                              <a:pt x="817" y="586"/>
                              <a:pt x="727" y="452"/>
                              <a:pt x="824" y="342"/>
                            </a:cubicBezTo>
                            <a:cubicBezTo>
                              <a:pt x="921" y="232"/>
                              <a:pt x="1208" y="80"/>
                              <a:pt x="1315" y="40"/>
                            </a:cubicBezTo>
                            <a:cubicBezTo>
                              <a:pt x="1422" y="0"/>
                              <a:pt x="1359" y="83"/>
                              <a:pt x="1458" y="104"/>
                            </a:cubicBez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prstDash val="lgDash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8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6521" y="4078"/>
                    <a:ext cx="4114" cy="3358"/>
                    <a:chOff x="6521" y="4078"/>
                    <a:chExt cx="4114" cy="3358"/>
                  </a:xfrm>
                </p:grpSpPr>
                <p:sp>
                  <p:nvSpPr>
                    <p:cNvPr id="109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62" y="4078"/>
                      <a:ext cx="662" cy="35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126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0" name="Oval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0" y="4078"/>
                      <a:ext cx="662" cy="35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61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1" name="Oval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973" y="5073"/>
                      <a:ext cx="662" cy="35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42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2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21" y="5529"/>
                      <a:ext cx="662" cy="35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831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3" name="Oval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24" y="7085"/>
                      <a:ext cx="662" cy="35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301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02" name="Group 24"/>
                <p:cNvGrpSpPr>
                  <a:grpSpLocks/>
                </p:cNvGrpSpPr>
                <p:nvPr/>
              </p:nvGrpSpPr>
              <p:grpSpPr bwMode="auto">
                <a:xfrm>
                  <a:off x="8838" y="3817"/>
                  <a:ext cx="1668" cy="1071"/>
                  <a:chOff x="8838" y="3817"/>
                  <a:chExt cx="1668" cy="1071"/>
                </a:xfrm>
              </p:grpSpPr>
              <p:sp>
                <p:nvSpPr>
                  <p:cNvPr id="103" name="Freeform 28"/>
                  <p:cNvSpPr>
                    <a:spLocks/>
                  </p:cNvSpPr>
                  <p:nvPr/>
                </p:nvSpPr>
                <p:spPr bwMode="auto">
                  <a:xfrm rot="-1832865">
                    <a:off x="8905" y="4227"/>
                    <a:ext cx="539" cy="136"/>
                  </a:xfrm>
                  <a:custGeom>
                    <a:avLst/>
                    <a:gdLst/>
                    <a:ahLst/>
                    <a:cxnLst>
                      <a:cxn ang="0">
                        <a:pos x="0" y="98"/>
                      </a:cxn>
                      <a:cxn ang="0">
                        <a:pos x="254" y="6"/>
                      </a:cxn>
                      <a:cxn ang="0">
                        <a:pos x="539" y="132"/>
                      </a:cxn>
                      <a:cxn ang="0">
                        <a:pos x="785" y="29"/>
                      </a:cxn>
                    </a:cxnLst>
                    <a:rect l="0" t="0" r="r" b="b"/>
                    <a:pathLst>
                      <a:path w="785" h="136">
                        <a:moveTo>
                          <a:pt x="0" y="98"/>
                        </a:moveTo>
                        <a:cubicBezTo>
                          <a:pt x="82" y="49"/>
                          <a:pt x="164" y="0"/>
                          <a:pt x="254" y="6"/>
                        </a:cubicBezTo>
                        <a:cubicBezTo>
                          <a:pt x="344" y="12"/>
                          <a:pt x="451" y="128"/>
                          <a:pt x="539" y="132"/>
                        </a:cubicBezTo>
                        <a:cubicBezTo>
                          <a:pt x="627" y="136"/>
                          <a:pt x="706" y="82"/>
                          <a:pt x="785" y="29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4" name="Freeform 27"/>
                  <p:cNvSpPr>
                    <a:spLocks/>
                  </p:cNvSpPr>
                  <p:nvPr/>
                </p:nvSpPr>
                <p:spPr bwMode="auto">
                  <a:xfrm rot="-1832865">
                    <a:off x="9444" y="4659"/>
                    <a:ext cx="539" cy="136"/>
                  </a:xfrm>
                  <a:custGeom>
                    <a:avLst/>
                    <a:gdLst/>
                    <a:ahLst/>
                    <a:cxnLst>
                      <a:cxn ang="0">
                        <a:pos x="0" y="98"/>
                      </a:cxn>
                      <a:cxn ang="0">
                        <a:pos x="254" y="6"/>
                      </a:cxn>
                      <a:cxn ang="0">
                        <a:pos x="539" y="132"/>
                      </a:cxn>
                      <a:cxn ang="0">
                        <a:pos x="785" y="29"/>
                      </a:cxn>
                    </a:cxnLst>
                    <a:rect l="0" t="0" r="r" b="b"/>
                    <a:pathLst>
                      <a:path w="785" h="136">
                        <a:moveTo>
                          <a:pt x="0" y="98"/>
                        </a:moveTo>
                        <a:cubicBezTo>
                          <a:pt x="82" y="49"/>
                          <a:pt x="164" y="0"/>
                          <a:pt x="254" y="6"/>
                        </a:cubicBezTo>
                        <a:cubicBezTo>
                          <a:pt x="344" y="12"/>
                          <a:pt x="451" y="128"/>
                          <a:pt x="539" y="132"/>
                        </a:cubicBezTo>
                        <a:cubicBezTo>
                          <a:pt x="627" y="136"/>
                          <a:pt x="706" y="82"/>
                          <a:pt x="785" y="29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5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838" y="3817"/>
                    <a:ext cx="1207" cy="6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rPr>
                      <a:t>Cluster ID</a:t>
                    </a:r>
                    <a:endParaRPr kumimoji="0" 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6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611" y="4263"/>
                    <a:ext cx="895" cy="6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rPr>
                      <a:t>Cluster</a:t>
                    </a:r>
                    <a:endParaRPr kumimoji="0" 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92" name="AutoShape 22"/>
              <p:cNvSpPr>
                <a:spLocks noChangeShapeType="1"/>
              </p:cNvSpPr>
              <p:nvPr/>
            </p:nvSpPr>
            <p:spPr bwMode="auto">
              <a:xfrm>
                <a:off x="5852" y="2518"/>
                <a:ext cx="1771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AutoShape 21"/>
              <p:cNvSpPr>
                <a:spLocks noChangeShapeType="1"/>
              </p:cNvSpPr>
              <p:nvPr/>
            </p:nvSpPr>
            <p:spPr bwMode="auto">
              <a:xfrm>
                <a:off x="8521" y="3272"/>
                <a:ext cx="0" cy="137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AutoShape 20"/>
              <p:cNvSpPr>
                <a:spLocks noChangeShapeType="1"/>
              </p:cNvSpPr>
              <p:nvPr/>
            </p:nvSpPr>
            <p:spPr bwMode="auto">
              <a:xfrm flipH="1">
                <a:off x="5219" y="5587"/>
                <a:ext cx="177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AutoShape 19"/>
              <p:cNvSpPr>
                <a:spLocks noChangeShapeType="1"/>
              </p:cNvSpPr>
              <p:nvPr/>
            </p:nvSpPr>
            <p:spPr bwMode="auto">
              <a:xfrm>
                <a:off x="3473" y="3292"/>
                <a:ext cx="0" cy="169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AutoShape 18"/>
              <p:cNvSpPr>
                <a:spLocks noChangeShapeType="1"/>
              </p:cNvSpPr>
              <p:nvPr/>
            </p:nvSpPr>
            <p:spPr bwMode="auto">
              <a:xfrm>
                <a:off x="3473" y="6146"/>
                <a:ext cx="0" cy="13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Text Box 17"/>
              <p:cNvSpPr txBox="1">
                <a:spLocks noChangeArrowheads="1"/>
              </p:cNvSpPr>
              <p:nvPr/>
            </p:nvSpPr>
            <p:spPr bwMode="auto">
              <a:xfrm>
                <a:off x="5993" y="2168"/>
                <a:ext cx="1382" cy="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Segment to elements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" name="Text Box 16"/>
              <p:cNvSpPr txBox="1">
                <a:spLocks noChangeArrowheads="1"/>
              </p:cNvSpPr>
              <p:nvPr/>
            </p:nvSpPr>
            <p:spPr bwMode="auto">
              <a:xfrm>
                <a:off x="7373" y="3606"/>
                <a:ext cx="1261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Clustering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9" name="Text Box 15"/>
              <p:cNvSpPr txBox="1">
                <a:spLocks noChangeArrowheads="1"/>
              </p:cNvSpPr>
              <p:nvPr/>
            </p:nvSpPr>
            <p:spPr bwMode="auto">
              <a:xfrm>
                <a:off x="5474" y="5255"/>
                <a:ext cx="1382" cy="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Create IDs document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0" name="Text Box 14"/>
              <p:cNvSpPr txBox="1">
                <a:spLocks noChangeArrowheads="1"/>
              </p:cNvSpPr>
              <p:nvPr/>
            </p:nvSpPr>
            <p:spPr bwMode="auto">
              <a:xfrm>
                <a:off x="3417" y="6405"/>
                <a:ext cx="1110" cy="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Indexing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87" name="Picture 2" descr="Test5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182" y="1641"/>
              <a:ext cx="4610" cy="158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36515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Scenario (Query Phase)</a:t>
            </a:r>
            <a:endParaRPr lang="en-GB" dirty="0" smtClean="0"/>
          </a:p>
        </p:txBody>
      </p:sp>
      <p:sp>
        <p:nvSpPr>
          <p:cNvPr id="717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468313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427538" y="92075"/>
            <a:ext cx="464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IE" b="1" dirty="0" err="1" smtClean="0">
                <a:solidFill>
                  <a:schemeClr val="bg1"/>
                </a:solidFill>
              </a:rPr>
              <a:t>OCRless</a:t>
            </a:r>
            <a:r>
              <a:rPr lang="en-IE" b="1" dirty="0" smtClean="0">
                <a:solidFill>
                  <a:schemeClr val="bg1"/>
                </a:solidFill>
              </a:rPr>
              <a:t> Search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58" name="Group 9"/>
          <p:cNvGrpSpPr>
            <a:grpSpLocks/>
          </p:cNvGrpSpPr>
          <p:nvPr/>
        </p:nvGrpSpPr>
        <p:grpSpPr bwMode="auto">
          <a:xfrm>
            <a:off x="1115616" y="2006423"/>
            <a:ext cx="7011284" cy="3720001"/>
            <a:chOff x="2327" y="8871"/>
            <a:chExt cx="8811" cy="4303"/>
          </a:xfrm>
        </p:grpSpPr>
        <p:sp>
          <p:nvSpPr>
            <p:cNvPr id="59" name="Text Box 20"/>
            <p:cNvSpPr txBox="1">
              <a:spLocks noChangeArrowheads="1"/>
            </p:cNvSpPr>
            <p:nvPr/>
          </p:nvSpPr>
          <p:spPr bwMode="auto">
            <a:xfrm>
              <a:off x="2698" y="9371"/>
              <a:ext cx="905" cy="5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EG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الإيمان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0" name="Picture 1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58" y="8871"/>
              <a:ext cx="2638" cy="1359"/>
            </a:xfrm>
            <a:prstGeom prst="rect">
              <a:avLst/>
            </a:prstGeom>
            <a:noFill/>
          </p:spPr>
        </p:pic>
        <p:sp>
          <p:nvSpPr>
            <p:cNvPr id="61" name="Text Box 18"/>
            <p:cNvSpPr txBox="1">
              <a:spLocks noChangeArrowheads="1"/>
            </p:cNvSpPr>
            <p:nvPr/>
          </p:nvSpPr>
          <p:spPr bwMode="auto">
            <a:xfrm>
              <a:off x="7640" y="11956"/>
              <a:ext cx="2780" cy="12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syn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(1284, 21, 673, 1208)</a:t>
              </a: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syn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(430, 4, 6412, 3094)</a:t>
              </a: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syn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(231, 9011, 32, 721)</a:t>
              </a: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syn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(40, 110, 2213, 2214)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Text Box 17"/>
            <p:cNvSpPr txBox="1">
              <a:spLocks noChangeArrowheads="1"/>
            </p:cNvSpPr>
            <p:nvPr/>
          </p:nvSpPr>
          <p:spPr bwMode="auto">
            <a:xfrm>
              <a:off x="2327" y="12110"/>
              <a:ext cx="1370" cy="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List of ranked documents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AutoShape 16"/>
            <p:cNvSpPr>
              <a:spLocks noChangeShapeType="1"/>
            </p:cNvSpPr>
            <p:nvPr/>
          </p:nvSpPr>
          <p:spPr bwMode="auto">
            <a:xfrm>
              <a:off x="3663" y="9633"/>
              <a:ext cx="138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AutoShape 15"/>
            <p:cNvSpPr>
              <a:spLocks noChangeShapeType="1"/>
            </p:cNvSpPr>
            <p:nvPr/>
          </p:nvSpPr>
          <p:spPr bwMode="auto">
            <a:xfrm flipH="1">
              <a:off x="3823" y="12582"/>
              <a:ext cx="364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AutoShape 14"/>
            <p:cNvSpPr>
              <a:spLocks noChangeShapeType="1"/>
            </p:cNvSpPr>
            <p:nvPr/>
          </p:nvSpPr>
          <p:spPr bwMode="auto">
            <a:xfrm>
              <a:off x="9106" y="9633"/>
              <a:ext cx="1" cy="22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AutoShape 13"/>
            <p:cNvSpPr>
              <a:spLocks noChangeShapeType="1"/>
            </p:cNvSpPr>
            <p:nvPr/>
          </p:nvSpPr>
          <p:spPr bwMode="auto">
            <a:xfrm>
              <a:off x="7717" y="9633"/>
              <a:ext cx="138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Text Box 12"/>
            <p:cNvSpPr txBox="1">
              <a:spLocks noChangeArrowheads="1"/>
            </p:cNvSpPr>
            <p:nvPr/>
          </p:nvSpPr>
          <p:spPr bwMode="auto">
            <a:xfrm>
              <a:off x="3823" y="9339"/>
              <a:ext cx="808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Draw query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Text Box 11"/>
            <p:cNvSpPr txBox="1">
              <a:spLocks noChangeArrowheads="1"/>
            </p:cNvSpPr>
            <p:nvPr/>
          </p:nvSpPr>
          <p:spPr bwMode="auto">
            <a:xfrm>
              <a:off x="8964" y="10457"/>
              <a:ext cx="2174" cy="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Replace with candidate IDs and formulate query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Text Box 10"/>
            <p:cNvSpPr txBox="1">
              <a:spLocks noChangeArrowheads="1"/>
            </p:cNvSpPr>
            <p:nvPr/>
          </p:nvSpPr>
          <p:spPr bwMode="auto">
            <a:xfrm>
              <a:off x="4750" y="12271"/>
              <a:ext cx="1735" cy="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Search Index of IDs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672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Architecture</a:t>
            </a:r>
            <a:endParaRPr lang="en-GB" dirty="0" smtClean="0"/>
          </a:p>
        </p:txBody>
      </p:sp>
      <p:sp>
        <p:nvSpPr>
          <p:cNvPr id="717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468313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427538" y="92075"/>
            <a:ext cx="464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IE" b="1" dirty="0" err="1" smtClean="0">
                <a:solidFill>
                  <a:schemeClr val="bg1"/>
                </a:solidFill>
              </a:rPr>
              <a:t>OCRless</a:t>
            </a:r>
            <a:r>
              <a:rPr lang="en-IE" b="1" dirty="0" smtClean="0">
                <a:solidFill>
                  <a:schemeClr val="bg1"/>
                </a:solidFill>
              </a:rPr>
              <a:t> Search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833936" y="1981507"/>
            <a:ext cx="1600200" cy="6858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Segment to  elements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119936" y="1981507"/>
            <a:ext cx="1600200" cy="6858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Cluster elements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119936" y="3048307"/>
            <a:ext cx="1600200" cy="6858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Replace element image with ID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529136" y="3048307"/>
            <a:ext cx="838200" cy="6858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Index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833936" y="4343707"/>
            <a:ext cx="1600200" cy="6858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Draw Query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119936" y="4343707"/>
            <a:ext cx="1600200" cy="6858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Match elements to clusters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119936" y="5410507"/>
            <a:ext cx="1600200" cy="6858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Formulate Query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833936" y="5410507"/>
            <a:ext cx="1600200" cy="6858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Search</a:t>
            </a:r>
          </a:p>
        </p:txBody>
      </p:sp>
      <p:pic>
        <p:nvPicPr>
          <p:cNvPr id="80" name="Picture 2" descr="http://www.simonandalison.com/ClosedBook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1336" y="1676707"/>
            <a:ext cx="1338943" cy="990600"/>
          </a:xfrm>
          <a:prstGeom prst="rect">
            <a:avLst/>
          </a:prstGeom>
          <a:noFill/>
        </p:spPr>
      </p:pic>
      <p:cxnSp>
        <p:nvCxnSpPr>
          <p:cNvPr id="81" name="Straight Arrow Connector 80"/>
          <p:cNvCxnSpPr/>
          <p:nvPr/>
        </p:nvCxnSpPr>
        <p:spPr>
          <a:xfrm>
            <a:off x="2452936" y="2286307"/>
            <a:ext cx="3810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>
          <a:xfrm>
            <a:off x="4434136" y="2286307"/>
            <a:ext cx="6858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83" name="Straight Arrow Connector 82"/>
          <p:cNvCxnSpPr/>
          <p:nvPr/>
        </p:nvCxnSpPr>
        <p:spPr>
          <a:xfrm>
            <a:off x="6720136" y="2286307"/>
            <a:ext cx="457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84" name="Straight Arrow Connector 83"/>
          <p:cNvCxnSpPr/>
          <p:nvPr/>
        </p:nvCxnSpPr>
        <p:spPr>
          <a:xfrm rot="10800000">
            <a:off x="6720136" y="3429307"/>
            <a:ext cx="457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>
          <a:xfrm rot="10800000" flipV="1">
            <a:off x="4662736" y="3429305"/>
            <a:ext cx="457200" cy="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86" name="Straight Arrow Connector 85"/>
          <p:cNvCxnSpPr/>
          <p:nvPr/>
        </p:nvCxnSpPr>
        <p:spPr>
          <a:xfrm rot="10800000">
            <a:off x="2148136" y="3429307"/>
            <a:ext cx="3810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87" name="Straight Arrow Connector 86"/>
          <p:cNvCxnSpPr/>
          <p:nvPr/>
        </p:nvCxnSpPr>
        <p:spPr>
          <a:xfrm rot="10800000">
            <a:off x="6720136" y="5791507"/>
            <a:ext cx="457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88" name="Straight Arrow Connector 87"/>
          <p:cNvCxnSpPr/>
          <p:nvPr/>
        </p:nvCxnSpPr>
        <p:spPr>
          <a:xfrm>
            <a:off x="6720136" y="4724707"/>
            <a:ext cx="457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89" name="Straight Arrow Connector 88"/>
          <p:cNvCxnSpPr/>
          <p:nvPr/>
        </p:nvCxnSpPr>
        <p:spPr>
          <a:xfrm>
            <a:off x="4434136" y="4724707"/>
            <a:ext cx="6858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>
          <a:xfrm rot="10800000">
            <a:off x="4434136" y="5791507"/>
            <a:ext cx="6858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>
          <a:xfrm>
            <a:off x="2452936" y="4648507"/>
            <a:ext cx="3810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92" name="Straight Arrow Connector 91"/>
          <p:cNvCxnSpPr/>
          <p:nvPr/>
        </p:nvCxnSpPr>
        <p:spPr>
          <a:xfrm rot="10800000">
            <a:off x="2452936" y="5791507"/>
            <a:ext cx="3810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grpSp>
        <p:nvGrpSpPr>
          <p:cNvPr id="93" name="Group 34"/>
          <p:cNvGrpSpPr/>
          <p:nvPr/>
        </p:nvGrpSpPr>
        <p:grpSpPr>
          <a:xfrm>
            <a:off x="7329736" y="1868576"/>
            <a:ext cx="1295400" cy="1295400"/>
            <a:chOff x="7391400" y="1828800"/>
            <a:chExt cx="1295400" cy="1295400"/>
          </a:xfrm>
        </p:grpSpPr>
        <p:sp>
          <p:nvSpPr>
            <p:cNvPr id="94" name="Oval 93"/>
            <p:cNvSpPr/>
            <p:nvPr/>
          </p:nvSpPr>
          <p:spPr>
            <a:xfrm>
              <a:off x="7391400" y="1828800"/>
              <a:ext cx="533400" cy="457200"/>
            </a:xfrm>
            <a:prstGeom prst="ellipse">
              <a:avLst/>
            </a:prstGeom>
            <a:solidFill>
              <a:srgbClr val="4F81BD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7924800" y="1981200"/>
              <a:ext cx="685800" cy="609600"/>
            </a:xfrm>
            <a:prstGeom prst="ellipse">
              <a:avLst/>
            </a:prstGeom>
            <a:solidFill>
              <a:srgbClr val="4F81BD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7543800" y="2334768"/>
              <a:ext cx="381000" cy="304800"/>
            </a:xfrm>
            <a:prstGeom prst="ellipse">
              <a:avLst/>
            </a:prstGeom>
            <a:solidFill>
              <a:srgbClr val="4F81BD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8229600" y="2590800"/>
              <a:ext cx="457200" cy="381000"/>
            </a:xfrm>
            <a:prstGeom prst="ellipse">
              <a:avLst/>
            </a:prstGeom>
            <a:solidFill>
              <a:srgbClr val="4F81BD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7620000" y="2667000"/>
              <a:ext cx="533400" cy="457200"/>
            </a:xfrm>
            <a:prstGeom prst="ellipse">
              <a:avLst/>
            </a:prstGeom>
            <a:solidFill>
              <a:srgbClr val="4F81BD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7482136" y="3163976"/>
            <a:ext cx="1280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Clusters of elements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233736" y="3124507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Index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 IDs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309936" y="4267507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Text Query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177336" y="4466579"/>
            <a:ext cx="1585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List of Candidate IDs for each element with scoring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233736" y="5334307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Ranked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Results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rot="5400000">
            <a:off x="5768430" y="4228613"/>
            <a:ext cx="2286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05" name="Straight Arrow Connector 104"/>
          <p:cNvCxnSpPr/>
          <p:nvPr/>
        </p:nvCxnSpPr>
        <p:spPr>
          <a:xfrm>
            <a:off x="1995736" y="2819707"/>
            <a:ext cx="3886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none"/>
          </a:ln>
          <a:effectLst/>
        </p:spPr>
      </p:cxnSp>
      <p:cxnSp>
        <p:nvCxnSpPr>
          <p:cNvPr id="106" name="Straight Arrow Connector 105"/>
          <p:cNvCxnSpPr/>
          <p:nvPr/>
        </p:nvCxnSpPr>
        <p:spPr>
          <a:xfrm rot="5400000" flipH="1" flipV="1">
            <a:off x="1920330" y="2742713"/>
            <a:ext cx="151606" cy="79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none"/>
          </a:ln>
          <a:effectLst/>
        </p:spPr>
      </p:cxnSp>
      <p:cxnSp>
        <p:nvCxnSpPr>
          <p:cNvPr id="107" name="Straight Arrow Connector 106"/>
          <p:cNvCxnSpPr/>
          <p:nvPr/>
        </p:nvCxnSpPr>
        <p:spPr>
          <a:xfrm>
            <a:off x="5881936" y="4115107"/>
            <a:ext cx="22098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none"/>
          </a:ln>
          <a:effectLst/>
        </p:spPr>
      </p:cxnSp>
      <p:cxnSp>
        <p:nvCxnSpPr>
          <p:cNvPr id="108" name="Straight Arrow Connector 107"/>
          <p:cNvCxnSpPr/>
          <p:nvPr/>
        </p:nvCxnSpPr>
        <p:spPr>
          <a:xfrm rot="5400000">
            <a:off x="5768430" y="2933213"/>
            <a:ext cx="2286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09" name="Straight Arrow Connector 108"/>
          <p:cNvCxnSpPr/>
          <p:nvPr/>
        </p:nvCxnSpPr>
        <p:spPr>
          <a:xfrm rot="5400000" flipH="1" flipV="1">
            <a:off x="7939733" y="3962310"/>
            <a:ext cx="304006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none"/>
          </a:ln>
          <a:effectLst/>
        </p:spPr>
      </p:cxnSp>
      <p:cxnSp>
        <p:nvCxnSpPr>
          <p:cNvPr id="110" name="Straight Arrow Connector 109"/>
          <p:cNvCxnSpPr/>
          <p:nvPr/>
        </p:nvCxnSpPr>
        <p:spPr>
          <a:xfrm>
            <a:off x="471736" y="3962707"/>
            <a:ext cx="8153400" cy="1588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lgDash"/>
            <a:tailEnd type="none"/>
          </a:ln>
          <a:effectLst/>
        </p:spPr>
      </p:cxnSp>
      <p:sp>
        <p:nvSpPr>
          <p:cNvPr id="111" name="TextBox 110"/>
          <p:cNvSpPr txBox="1"/>
          <p:nvPr/>
        </p:nvSpPr>
        <p:spPr>
          <a:xfrm rot="5400000">
            <a:off x="-296098" y="259694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Index Phase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2" name="TextBox 111"/>
          <p:cNvSpPr txBox="1"/>
          <p:nvPr/>
        </p:nvSpPr>
        <p:spPr>
          <a:xfrm rot="5400000">
            <a:off x="-296098" y="495914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Query Phase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824536" y="3048307"/>
            <a:ext cx="838200" cy="6858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Order IDs</a:t>
            </a:r>
          </a:p>
        </p:txBody>
      </p:sp>
      <p:cxnSp>
        <p:nvCxnSpPr>
          <p:cNvPr id="114" name="Straight Arrow Connector 113"/>
          <p:cNvCxnSpPr/>
          <p:nvPr/>
        </p:nvCxnSpPr>
        <p:spPr>
          <a:xfrm rot="10800000" flipV="1">
            <a:off x="3367336" y="3429307"/>
            <a:ext cx="457200" cy="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2330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err="1" smtClean="0"/>
              <a:t>OCRless</a:t>
            </a:r>
            <a:endParaRPr lang="en-GB" dirty="0" smtClean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</a:pPr>
            <a:r>
              <a:rPr lang="en-IE" dirty="0" smtClean="0"/>
              <a:t>Effective and fast</a:t>
            </a:r>
          </a:p>
          <a:p>
            <a:pPr lvl="0" eaLnBrk="1" hangingPunct="1">
              <a:spcBef>
                <a:spcPct val="50000"/>
              </a:spcBef>
            </a:pPr>
            <a:r>
              <a:rPr lang="en-IE" dirty="0" smtClean="0"/>
              <a:t>Robust to OCR errors</a:t>
            </a:r>
          </a:p>
          <a:p>
            <a:pPr lvl="0" eaLnBrk="1" hangingPunct="1">
              <a:spcBef>
                <a:spcPct val="50000"/>
              </a:spcBef>
            </a:pPr>
            <a:r>
              <a:rPr lang="en-IE" dirty="0" smtClean="0"/>
              <a:t>No training resources required</a:t>
            </a:r>
          </a:p>
          <a:p>
            <a:pPr lvl="0" eaLnBrk="1" hangingPunct="1">
              <a:spcBef>
                <a:spcPct val="50000"/>
              </a:spcBef>
            </a:pPr>
            <a:r>
              <a:rPr lang="en-IE" dirty="0" smtClean="0"/>
              <a:t>Language </a:t>
            </a:r>
            <a:r>
              <a:rPr lang="en-IE" dirty="0"/>
              <a:t>i</a:t>
            </a:r>
            <a:r>
              <a:rPr lang="en-IE" dirty="0" smtClean="0"/>
              <a:t>ndependent</a:t>
            </a:r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endParaRPr lang="en-IE" sz="1800" dirty="0"/>
          </a:p>
          <a:p>
            <a:pPr eaLnBrk="1" hangingPunct="1">
              <a:spcBef>
                <a:spcPct val="50000"/>
              </a:spcBef>
            </a:pPr>
            <a:r>
              <a:rPr lang="en-IE" dirty="0" smtClean="0"/>
              <a:t>Research Outcomes</a:t>
            </a:r>
          </a:p>
          <a:p>
            <a:pPr lvl="1" eaLnBrk="1" hangingPunct="1">
              <a:spcBef>
                <a:spcPts val="0"/>
              </a:spcBef>
            </a:pPr>
            <a:r>
              <a:rPr lang="en-IE" dirty="0" smtClean="0"/>
              <a:t>Patent (filed by Microsoft in 2008)</a:t>
            </a:r>
          </a:p>
          <a:p>
            <a:pPr lvl="1" eaLnBrk="1" hangingPunct="1">
              <a:spcBef>
                <a:spcPts val="0"/>
              </a:spcBef>
            </a:pPr>
            <a:r>
              <a:rPr lang="en-IE" dirty="0" smtClean="0"/>
              <a:t>Publication (SPIRE)</a:t>
            </a:r>
          </a:p>
          <a:p>
            <a:pPr lvl="1" eaLnBrk="1" hangingPunct="1">
              <a:spcBef>
                <a:spcPts val="0"/>
              </a:spcBef>
            </a:pPr>
            <a:r>
              <a:rPr lang="en-IE" dirty="0" err="1" smtClean="0"/>
              <a:t>TechFest</a:t>
            </a:r>
            <a:r>
              <a:rPr lang="en-IE" dirty="0" smtClean="0"/>
              <a:t> Demo</a:t>
            </a:r>
            <a:br>
              <a:rPr lang="en-IE" dirty="0" smtClean="0"/>
            </a:br>
            <a:r>
              <a:rPr lang="en-IE" dirty="0" smtClean="0"/>
              <a:t>The same engine for searching printed documents in:</a:t>
            </a:r>
            <a:br>
              <a:rPr lang="en-IE" dirty="0" smtClean="0"/>
            </a:br>
            <a:r>
              <a:rPr lang="en-IE" dirty="0" smtClean="0"/>
              <a:t>Arabic, English, Chinese, Hebrew, and Hieroglyphic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IE" dirty="0" smtClean="0"/>
          </a:p>
          <a:p>
            <a:pPr eaLnBrk="1" hangingPunct="1">
              <a:spcBef>
                <a:spcPct val="50000"/>
              </a:spcBef>
            </a:pPr>
            <a:endParaRPr lang="en-IE" dirty="0" smtClean="0"/>
          </a:p>
          <a:p>
            <a:pPr eaLnBrk="1" hangingPunct="1">
              <a:spcBef>
                <a:spcPct val="50000"/>
              </a:spcBef>
            </a:pPr>
            <a:endParaRPr lang="en-IE" dirty="0" smtClean="0"/>
          </a:p>
        </p:txBody>
      </p:sp>
      <p:sp>
        <p:nvSpPr>
          <p:cNvPr id="717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468313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427538" y="92075"/>
            <a:ext cx="464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IE" b="1" dirty="0" err="1" smtClean="0">
                <a:solidFill>
                  <a:schemeClr val="bg1"/>
                </a:solidFill>
              </a:rPr>
              <a:t>OCRless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48064" y="2204728"/>
            <a:ext cx="3659560" cy="2808448"/>
            <a:chOff x="5292080" y="1628664"/>
            <a:chExt cx="3659560" cy="2808448"/>
          </a:xfrm>
        </p:grpSpPr>
        <p:pic>
          <p:nvPicPr>
            <p:cNvPr id="32770" name="Picture 2" descr="http://2.bp.blogspot.com/_5sbGWuqTOog/TPU2fJGOcLI/AAAAAAAAXM8/CfH_5rh-j-E/s1600/1525.800px-arabic_langua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0930" y="1628800"/>
              <a:ext cx="1720710" cy="828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72" name="Picture 4" descr="http://www.oum.ox.ac.uk/thezone/animals/extinct/images/panda6b.gif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85" b="52152"/>
            <a:stretch/>
          </p:blipFill>
          <p:spPr bwMode="auto">
            <a:xfrm>
              <a:off x="7308304" y="2617247"/>
              <a:ext cx="1594682" cy="739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74" name="Picture 6" descr="http://typophile.com/files/Hametz_3494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944" y="1628664"/>
              <a:ext cx="1355304" cy="864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76" name="Picture 8" descr="http://www.egyptology.escholar.info/images/img_hieroglyph_aped.png"/>
            <p:cNvPicPr>
              <a:picLocks noChangeAspect="1" noChangeArrowheads="1"/>
            </p:cNvPicPr>
            <p:nvPr/>
          </p:nvPicPr>
          <p:blipFill rotWithShape="1"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574"/>
            <a:stretch/>
          </p:blipFill>
          <p:spPr bwMode="auto">
            <a:xfrm>
              <a:off x="5872209" y="3587971"/>
              <a:ext cx="2876255" cy="849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292080" y="265461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3600" b="1" dirty="0" smtClean="0">
                  <a:latin typeface="Times New Roman" pitchFamily="18" charset="0"/>
                  <a:cs typeface="Times New Roman" pitchFamily="18" charset="0"/>
                </a:rPr>
                <a:t>English</a:t>
              </a:r>
              <a:endParaRPr lang="en-IE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539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/>
              <a:t>Outline</a:t>
            </a:r>
            <a:endParaRPr lang="en-GB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IE" sz="2800" dirty="0" smtClean="0"/>
              <a:t>Information Retrieval</a:t>
            </a:r>
          </a:p>
          <a:p>
            <a:pPr eaLnBrk="1" hangingPunct="1">
              <a:spcBef>
                <a:spcPct val="50000"/>
              </a:spcBef>
            </a:pPr>
            <a:r>
              <a:rPr lang="en-IE" sz="2800" dirty="0" smtClean="0"/>
              <a:t>Printed Documents Search</a:t>
            </a:r>
          </a:p>
          <a:p>
            <a:pPr lvl="1" eaLnBrk="1" hangingPunct="1">
              <a:spcBef>
                <a:spcPct val="50000"/>
              </a:spcBef>
            </a:pPr>
            <a:r>
              <a:rPr lang="en-IE" sz="2800" dirty="0" smtClean="0"/>
              <a:t>OCR text Search</a:t>
            </a:r>
          </a:p>
          <a:p>
            <a:pPr lvl="1" eaLnBrk="1" hangingPunct="1">
              <a:spcBef>
                <a:spcPct val="50000"/>
              </a:spcBef>
            </a:pPr>
            <a:r>
              <a:rPr lang="en-IE" sz="2800" dirty="0" err="1" smtClean="0"/>
              <a:t>OCRless</a:t>
            </a:r>
            <a:r>
              <a:rPr lang="en-IE" sz="2800" dirty="0" smtClean="0"/>
              <a:t> Search</a:t>
            </a:r>
            <a:endParaRPr lang="en-IE" sz="2400" dirty="0" smtClean="0"/>
          </a:p>
          <a:p>
            <a:pPr eaLnBrk="1" hangingPunct="1">
              <a:spcBef>
                <a:spcPct val="50000"/>
              </a:spcBef>
            </a:pPr>
            <a:r>
              <a:rPr lang="en-IE" sz="2800" b="1" dirty="0" smtClean="0"/>
              <a:t>Patent Search</a:t>
            </a:r>
            <a:endParaRPr lang="en-IE" b="1" dirty="0" smtClean="0"/>
          </a:p>
        </p:txBody>
      </p:sp>
      <p:sp>
        <p:nvSpPr>
          <p:cNvPr id="6148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468313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13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This Talk</a:t>
            </a:r>
            <a:endParaRPr lang="en-GB" dirty="0" smtClean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IE" dirty="0" smtClean="0"/>
              <a:t>Is not an introduction to Information Retrieval (IR)</a:t>
            </a:r>
          </a:p>
          <a:p>
            <a:pPr eaLnBrk="1" hangingPunct="1">
              <a:spcBef>
                <a:spcPct val="50000"/>
              </a:spcBef>
            </a:pPr>
            <a:r>
              <a:rPr lang="en-IE" dirty="0" smtClean="0"/>
              <a:t>Does not require experience in IR</a:t>
            </a:r>
            <a:endParaRPr lang="en-IE" dirty="0"/>
          </a:p>
          <a:p>
            <a:pPr eaLnBrk="1" hangingPunct="1">
              <a:spcBef>
                <a:spcPct val="50000"/>
              </a:spcBef>
            </a:pPr>
            <a:r>
              <a:rPr lang="en-IE" dirty="0"/>
              <a:t>Is not highly </a:t>
            </a:r>
            <a:r>
              <a:rPr lang="en-IE" dirty="0" smtClean="0"/>
              <a:t>technical</a:t>
            </a:r>
          </a:p>
          <a:p>
            <a:pPr eaLnBrk="1" hangingPunct="1">
              <a:spcBef>
                <a:spcPct val="50000"/>
              </a:spcBef>
            </a:pPr>
            <a:r>
              <a:rPr lang="en-IE" dirty="0" smtClean="0"/>
              <a:t>Is not about my PhD work </a:t>
            </a:r>
            <a:r>
              <a:rPr lang="en-IE" i="1" dirty="0" smtClean="0"/>
              <a:t>only</a:t>
            </a:r>
          </a:p>
          <a:p>
            <a:pPr eaLnBrk="1" hangingPunct="1">
              <a:spcBef>
                <a:spcPct val="50000"/>
              </a:spcBef>
            </a:pPr>
            <a:r>
              <a:rPr lang="en-IE" dirty="0" smtClean="0"/>
              <a:t>Gives overview on some IR tasks I worked on</a:t>
            </a:r>
          </a:p>
        </p:txBody>
      </p:sp>
      <p:sp>
        <p:nvSpPr>
          <p:cNvPr id="5124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468313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24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/>
              <a:t>Patent Search</a:t>
            </a:r>
            <a:endParaRPr lang="en-GB" smtClean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01000" cy="82488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IE" dirty="0" smtClean="0"/>
              <a:t>Given a patent application, check if the invention described is novel</a:t>
            </a:r>
          </a:p>
        </p:txBody>
      </p:sp>
      <p:sp>
        <p:nvSpPr>
          <p:cNvPr id="8196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468313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011863" y="92075"/>
            <a:ext cx="306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IE" b="1" dirty="0" smtClean="0">
                <a:solidFill>
                  <a:schemeClr val="bg1"/>
                </a:solidFill>
              </a:rPr>
              <a:t>Patent Search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http://bgminds.com/wp-content/uploads/2010/01/long_li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083" y="3645024"/>
            <a:ext cx="2015552" cy="181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999803" y="2590716"/>
            <a:ext cx="7344816" cy="2784241"/>
            <a:chOff x="1043608" y="2590716"/>
            <a:chExt cx="7344816" cy="2784241"/>
          </a:xfrm>
        </p:grpSpPr>
        <p:sp>
          <p:nvSpPr>
            <p:cNvPr id="8" name="Flowchart: Magnetic Disk 7"/>
            <p:cNvSpPr/>
            <p:nvPr/>
          </p:nvSpPr>
          <p:spPr bwMode="auto">
            <a:xfrm>
              <a:off x="3725422" y="4150821"/>
              <a:ext cx="1439192" cy="1224136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I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rPr>
                <a:t>Patent Collection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43608" y="2791931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dirty="0" smtClean="0"/>
                <a:t>Query</a:t>
              </a:r>
              <a:endParaRPr lang="en-IE" dirty="0"/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3563888" y="2590716"/>
              <a:ext cx="1764196" cy="86409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IE" sz="2800" b="1" i="0" u="none" strike="noStrike" normalizeH="0" baseline="0" dirty="0" smtClean="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rPr>
                <a:t>Search</a:t>
              </a:r>
              <a:endParaRPr kumimoji="0" lang="en-IE" sz="24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88224" y="2791931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dirty="0" smtClean="0"/>
                <a:t>Results list</a:t>
              </a:r>
              <a:endParaRPr lang="en-IE" dirty="0"/>
            </a:p>
          </p:txBody>
        </p:sp>
        <p:sp>
          <p:nvSpPr>
            <p:cNvPr id="12" name="Up-Down Arrow 11"/>
            <p:cNvSpPr/>
            <p:nvPr/>
          </p:nvSpPr>
          <p:spPr bwMode="auto">
            <a:xfrm>
              <a:off x="4312433" y="3500247"/>
              <a:ext cx="269052" cy="866598"/>
            </a:xfrm>
            <a:prstGeom prst="up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2123728" y="3022764"/>
              <a:ext cx="136815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5436096" y="3022764"/>
              <a:ext cx="122231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" name="TextBox 14"/>
          <p:cNvSpPr txBox="1"/>
          <p:nvPr/>
        </p:nvSpPr>
        <p:spPr>
          <a:xfrm>
            <a:off x="999803" y="5558011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dirty="0" smtClean="0">
                <a:solidFill>
                  <a:srgbClr val="FF0000"/>
                </a:solidFill>
              </a:rPr>
              <a:t>Patent application</a:t>
            </a:r>
            <a:endParaRPr lang="en-IE" sz="1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8555" y="5590981"/>
            <a:ext cx="1529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dirty="0" smtClean="0">
                <a:solidFill>
                  <a:srgbClr val="FF0000"/>
                </a:solidFill>
              </a:rPr>
              <a:t>Several languages</a:t>
            </a:r>
            <a:endParaRPr lang="en-IE" sz="1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5422" y="5677845"/>
            <a:ext cx="1529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dirty="0" smtClean="0">
                <a:solidFill>
                  <a:srgbClr val="FF0000"/>
                </a:solidFill>
              </a:rPr>
              <a:t>Many results to check</a:t>
            </a:r>
            <a:endParaRPr lang="en-IE" sz="1800" dirty="0">
              <a:solidFill>
                <a:srgbClr val="FF0000"/>
              </a:solidFill>
            </a:endParaRPr>
          </a:p>
        </p:txBody>
      </p:sp>
      <p:sp>
        <p:nvSpPr>
          <p:cNvPr id="18" name="Documents"/>
          <p:cNvSpPr>
            <a:spLocks noEditPoints="1" noChangeArrowheads="1"/>
          </p:cNvSpPr>
          <p:nvPr/>
        </p:nvSpPr>
        <p:spPr bwMode="auto">
          <a:xfrm>
            <a:off x="971600" y="3645024"/>
            <a:ext cx="1352550" cy="18097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E" sz="800" dirty="0" smtClean="0"/>
              <a:t>A System and Method for …</a:t>
            </a:r>
          </a:p>
          <a:p>
            <a:r>
              <a:rPr lang="en-IE" sz="800" dirty="0" smtClean="0"/>
              <a:t>………………………………………………………………………………………………………………………………..</a:t>
            </a:r>
            <a:endParaRPr lang="en-I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Properties</a:t>
            </a:r>
            <a:endParaRPr lang="en-GB" dirty="0" smtClean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143056" cy="48768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IE" dirty="0" smtClean="0"/>
              <a:t>Task: Find related patents to an invention (check novelty)</a:t>
            </a:r>
          </a:p>
          <a:p>
            <a:pPr eaLnBrk="1" hangingPunct="1">
              <a:spcBef>
                <a:spcPct val="50000"/>
              </a:spcBef>
            </a:pPr>
            <a:r>
              <a:rPr lang="en-IE" dirty="0" smtClean="0"/>
              <a:t>Nature: Recall-oriented search task</a:t>
            </a:r>
          </a:p>
          <a:p>
            <a:pPr eaLnBrk="1" hangingPunct="1">
              <a:spcBef>
                <a:spcPct val="50000"/>
              </a:spcBef>
            </a:pPr>
            <a:r>
              <a:rPr lang="en-IE" dirty="0" smtClean="0"/>
              <a:t>Objective: Find all possible relevant documents</a:t>
            </a:r>
          </a:p>
          <a:p>
            <a:pPr eaLnBrk="1" hangingPunct="1">
              <a:spcBef>
                <a:spcPct val="50000"/>
              </a:spcBef>
            </a:pPr>
            <a:r>
              <a:rPr lang="en-IE" dirty="0" smtClean="0"/>
              <a:t>Search time: takes much longer</a:t>
            </a:r>
          </a:p>
          <a:p>
            <a:pPr eaLnBrk="1" hangingPunct="1">
              <a:spcBef>
                <a:spcPct val="50000"/>
              </a:spcBef>
            </a:pPr>
            <a:r>
              <a:rPr lang="en-IE" dirty="0" smtClean="0"/>
              <a:t>Users: Patent examiners (experts in field of search)</a:t>
            </a:r>
          </a:p>
          <a:p>
            <a:pPr eaLnBrk="1" hangingPunct="1">
              <a:spcBef>
                <a:spcPct val="50000"/>
              </a:spcBef>
            </a:pPr>
            <a:r>
              <a:rPr lang="en-IE" dirty="0" smtClean="0"/>
              <a:t>Involves cross-language search</a:t>
            </a:r>
          </a:p>
          <a:p>
            <a:pPr eaLnBrk="1" hangingPunct="1">
              <a:spcBef>
                <a:spcPct val="50000"/>
              </a:spcBef>
            </a:pPr>
            <a:r>
              <a:rPr lang="en-IE" dirty="0" smtClean="0"/>
              <a:t>Huge effort &amp; amount of money for search</a:t>
            </a:r>
            <a:endParaRPr lang="en-IE" dirty="0"/>
          </a:p>
          <a:p>
            <a:pPr eaLnBrk="1" hangingPunct="1">
              <a:spcBef>
                <a:spcPct val="50000"/>
              </a:spcBef>
            </a:pPr>
            <a:r>
              <a:rPr lang="en-IE" dirty="0" smtClean="0"/>
              <a:t>IR </a:t>
            </a:r>
            <a:r>
              <a:rPr lang="en-IE" dirty="0"/>
              <a:t>e</a:t>
            </a:r>
            <a:r>
              <a:rPr lang="en-IE" dirty="0" smtClean="0"/>
              <a:t>valuation campaigns: NTCIR, CLEF, TREC</a:t>
            </a:r>
            <a:endParaRPr lang="en-IE" dirty="0"/>
          </a:p>
        </p:txBody>
      </p:sp>
      <p:sp>
        <p:nvSpPr>
          <p:cNvPr id="8196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468313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011863" y="92075"/>
            <a:ext cx="306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IE" b="1" dirty="0" smtClean="0">
                <a:solidFill>
                  <a:schemeClr val="bg1"/>
                </a:solidFill>
              </a:rPr>
              <a:t>Patent Search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9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State-of-the-art</a:t>
            </a:r>
            <a:endParaRPr lang="en-GB" dirty="0" smtClean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143056" cy="48768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IE" dirty="0" smtClean="0"/>
              <a:t>Patent application </a:t>
            </a:r>
            <a:r>
              <a:rPr lang="en-IE" dirty="0" smtClean="0">
                <a:sym typeface="Wingdings" pitchFamily="2" charset="2"/>
              </a:rPr>
              <a:t> Query (80% of research)</a:t>
            </a:r>
          </a:p>
          <a:p>
            <a:pPr lvl="1" eaLnBrk="1" hangingPunct="1">
              <a:spcBef>
                <a:spcPts val="0"/>
              </a:spcBef>
            </a:pPr>
            <a:r>
              <a:rPr lang="en-IE" dirty="0" smtClean="0">
                <a:sym typeface="Wingdings" pitchFamily="2" charset="2"/>
              </a:rPr>
              <a:t>Which fields in patents to be considered in query formulation</a:t>
            </a:r>
          </a:p>
          <a:p>
            <a:pPr lvl="1" eaLnBrk="1" hangingPunct="1">
              <a:spcBef>
                <a:spcPts val="0"/>
              </a:spcBef>
            </a:pPr>
            <a:r>
              <a:rPr lang="en-IE" dirty="0" smtClean="0">
                <a:sym typeface="Wingdings" pitchFamily="2" charset="2"/>
              </a:rPr>
              <a:t>Query terms weighting</a:t>
            </a:r>
          </a:p>
          <a:p>
            <a:pPr lvl="1" eaLnBrk="1" hangingPunct="1">
              <a:spcBef>
                <a:spcPts val="0"/>
              </a:spcBef>
            </a:pPr>
            <a:r>
              <a:rPr lang="en-IE" dirty="0" smtClean="0">
                <a:sym typeface="Wingdings" pitchFamily="2" charset="2"/>
              </a:rPr>
              <a:t>Keywords extraction</a:t>
            </a:r>
          </a:p>
          <a:p>
            <a:pPr eaLnBrk="1" hangingPunct="1">
              <a:spcBef>
                <a:spcPct val="50000"/>
              </a:spcBef>
            </a:pPr>
            <a:r>
              <a:rPr lang="en-IE" dirty="0" smtClean="0">
                <a:sym typeface="Wingdings" pitchFamily="2" charset="2"/>
              </a:rPr>
              <a:t>Cross-language patent search (10%)</a:t>
            </a:r>
          </a:p>
          <a:p>
            <a:pPr lvl="1" eaLnBrk="1" hangingPunct="1">
              <a:spcBef>
                <a:spcPts val="0"/>
              </a:spcBef>
            </a:pPr>
            <a:r>
              <a:rPr lang="en-IE" dirty="0" smtClean="0">
                <a:sym typeface="Wingdings" pitchFamily="2" charset="2"/>
              </a:rPr>
              <a:t>Translation dictionaries</a:t>
            </a:r>
          </a:p>
          <a:p>
            <a:pPr lvl="1" eaLnBrk="1" hangingPunct="1">
              <a:spcBef>
                <a:spcPts val="0"/>
              </a:spcBef>
            </a:pPr>
            <a:r>
              <a:rPr lang="en-IE" dirty="0" smtClean="0">
                <a:sym typeface="Wingdings" pitchFamily="2" charset="2"/>
              </a:rPr>
              <a:t>Mixed language index</a:t>
            </a:r>
          </a:p>
          <a:p>
            <a:pPr eaLnBrk="1" hangingPunct="1">
              <a:spcBef>
                <a:spcPct val="50000"/>
              </a:spcBef>
            </a:pPr>
            <a:r>
              <a:rPr lang="en-IE" dirty="0" smtClean="0">
                <a:sym typeface="Wingdings" pitchFamily="2" charset="2"/>
              </a:rPr>
              <a:t>Retrieval models, query expansion, image search.. (10%)</a:t>
            </a:r>
            <a:endParaRPr lang="en-IE" dirty="0" smtClean="0"/>
          </a:p>
          <a:p>
            <a:pPr eaLnBrk="1" hangingPunct="1">
              <a:spcBef>
                <a:spcPct val="50000"/>
              </a:spcBef>
            </a:pPr>
            <a:r>
              <a:rPr lang="en-IE" dirty="0" smtClean="0"/>
              <a:t>Avg. achieved MAP</a:t>
            </a:r>
            <a:r>
              <a:rPr lang="en-IE" dirty="0"/>
              <a:t> </a:t>
            </a:r>
            <a:r>
              <a:rPr lang="en-IE" dirty="0" smtClean="0"/>
              <a:t>~  0.1</a:t>
            </a:r>
          </a:p>
          <a:p>
            <a:pPr eaLnBrk="1" hangingPunct="1">
              <a:spcBef>
                <a:spcPct val="50000"/>
              </a:spcBef>
            </a:pPr>
            <a:endParaRPr lang="en-IE" dirty="0"/>
          </a:p>
          <a:p>
            <a:pPr eaLnBrk="1" hangingPunct="1">
              <a:spcBef>
                <a:spcPct val="50000"/>
              </a:spcBef>
            </a:pPr>
            <a:r>
              <a:rPr lang="en-IE" i="1" dirty="0" smtClean="0"/>
              <a:t>Contribution: Evaluation and Cross-language search</a:t>
            </a:r>
          </a:p>
        </p:txBody>
      </p:sp>
      <p:sp>
        <p:nvSpPr>
          <p:cNvPr id="8196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468313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011863" y="92075"/>
            <a:ext cx="306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IE" b="1" dirty="0" smtClean="0">
                <a:solidFill>
                  <a:schemeClr val="bg1"/>
                </a:solidFill>
              </a:rPr>
              <a:t>Patent Search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Evaluation</a:t>
            </a:r>
            <a:endParaRPr lang="en-GB" dirty="0" smtClean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IE" dirty="0" smtClean="0"/>
              <a:t>Recall is the objective</a:t>
            </a:r>
          </a:p>
          <a:p>
            <a:pPr eaLnBrk="1" hangingPunct="1">
              <a:spcBef>
                <a:spcPct val="50000"/>
              </a:spcBef>
            </a:pPr>
            <a:r>
              <a:rPr lang="en-IE" dirty="0" smtClean="0"/>
              <a:t>Precision is also important </a:t>
            </a:r>
          </a:p>
          <a:p>
            <a:pPr eaLnBrk="1" hangingPunct="1">
              <a:spcBef>
                <a:spcPct val="50000"/>
              </a:spcBef>
            </a:pPr>
            <a:r>
              <a:rPr lang="en-IE" dirty="0" smtClean="0"/>
              <a:t>Huge # documents checked (100-600 documents)</a:t>
            </a:r>
          </a:p>
          <a:p>
            <a:pPr eaLnBrk="1" hangingPunct="1">
              <a:spcBef>
                <a:spcPct val="50000"/>
              </a:spcBef>
            </a:pPr>
            <a:endParaRPr lang="en-IE" dirty="0" smtClean="0"/>
          </a:p>
          <a:p>
            <a:pPr eaLnBrk="1" hangingPunct="1">
              <a:spcBef>
                <a:spcPct val="50000"/>
              </a:spcBef>
            </a:pPr>
            <a:r>
              <a:rPr lang="en-IE" dirty="0" smtClean="0"/>
              <a:t>Evaluation: average precision (AP)!!</a:t>
            </a:r>
          </a:p>
          <a:p>
            <a:pPr lvl="1" eaLnBrk="1" hangingPunct="1"/>
            <a:r>
              <a:rPr lang="en-IE" dirty="0" smtClean="0"/>
              <a:t>Focuses on finding relevant documents early in ranked list</a:t>
            </a:r>
          </a:p>
          <a:p>
            <a:pPr lvl="1" eaLnBrk="1" hangingPunct="1"/>
            <a:r>
              <a:rPr lang="en-IE" dirty="0" smtClean="0"/>
              <a:t>Has weak reflection of recall </a:t>
            </a:r>
          </a:p>
        </p:txBody>
      </p:sp>
      <p:sp>
        <p:nvSpPr>
          <p:cNvPr id="1229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468313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220072" y="92075"/>
            <a:ext cx="38524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IE" b="1" dirty="0" smtClean="0">
                <a:solidFill>
                  <a:schemeClr val="bg1"/>
                </a:solidFill>
              </a:rPr>
              <a:t>Patent Search Evaluation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IE" smtClean="0"/>
              <a:t>Example</a:t>
            </a:r>
            <a:endParaRPr lang="en-GB" smtClean="0"/>
          </a:p>
        </p:txBody>
      </p:sp>
      <p:sp>
        <p:nvSpPr>
          <p:cNvPr id="32770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468313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79930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hangingPunct="0">
              <a:spcBef>
                <a:spcPct val="15000"/>
              </a:spcBef>
            </a:pPr>
            <a:r>
              <a:rPr lang="en-IE" sz="2000">
                <a:solidFill>
                  <a:srgbClr val="646464"/>
                </a:solidFill>
              </a:rPr>
              <a:t>For a topic with </a:t>
            </a:r>
            <a:r>
              <a:rPr lang="en-IE" sz="2000" u="sng">
                <a:solidFill>
                  <a:srgbClr val="646464"/>
                </a:solidFill>
              </a:rPr>
              <a:t>4 relevant</a:t>
            </a:r>
            <a:r>
              <a:rPr lang="en-IE" sz="2000">
                <a:solidFill>
                  <a:srgbClr val="646464"/>
                </a:solidFill>
              </a:rPr>
              <a:t> docs and </a:t>
            </a:r>
            <a:r>
              <a:rPr lang="en-IE" sz="2000" u="sng">
                <a:solidFill>
                  <a:srgbClr val="646464"/>
                </a:solidFill>
              </a:rPr>
              <a:t>1</a:t>
            </a:r>
            <a:r>
              <a:rPr lang="en-IE" sz="2000" u="sng" baseline="30000">
                <a:solidFill>
                  <a:srgbClr val="646464"/>
                </a:solidFill>
              </a:rPr>
              <a:t>st</a:t>
            </a:r>
            <a:r>
              <a:rPr lang="en-IE" sz="2000" u="sng">
                <a:solidFill>
                  <a:srgbClr val="646464"/>
                </a:solidFill>
              </a:rPr>
              <a:t> 100</a:t>
            </a:r>
            <a:r>
              <a:rPr lang="en-IE" sz="2000">
                <a:solidFill>
                  <a:srgbClr val="646464"/>
                </a:solidFill>
              </a:rPr>
              <a:t> docs to be examined:</a:t>
            </a:r>
          </a:p>
          <a:p>
            <a:pPr eaLnBrk="0" hangingPunct="0">
              <a:spcBef>
                <a:spcPct val="15000"/>
              </a:spcBef>
            </a:pPr>
            <a:r>
              <a:rPr lang="en-IE" sz="2000"/>
              <a:t>System1: relevant ranks = {1}</a:t>
            </a:r>
          </a:p>
          <a:p>
            <a:pPr eaLnBrk="0" hangingPunct="0">
              <a:spcBef>
                <a:spcPct val="15000"/>
              </a:spcBef>
            </a:pPr>
            <a:r>
              <a:rPr lang="en-IE" sz="2000">
                <a:solidFill>
                  <a:srgbClr val="009900"/>
                </a:solidFill>
              </a:rPr>
              <a:t>System2: relevant ranks = {50, 51, 53, 54}</a:t>
            </a:r>
          </a:p>
          <a:p>
            <a:pPr eaLnBrk="0" hangingPunct="0">
              <a:spcBef>
                <a:spcPct val="15000"/>
              </a:spcBef>
            </a:pPr>
            <a:r>
              <a:rPr lang="en-IE" sz="2000">
                <a:solidFill>
                  <a:srgbClr val="FF0000"/>
                </a:solidFill>
              </a:rPr>
              <a:t>System3: relevant ranks = {1, 2, 3, 4}</a:t>
            </a:r>
          </a:p>
          <a:p>
            <a:pPr eaLnBrk="0" hangingPunct="0">
              <a:spcBef>
                <a:spcPct val="15000"/>
              </a:spcBef>
            </a:pPr>
            <a:endParaRPr lang="en-IE" sz="2000">
              <a:solidFill>
                <a:srgbClr val="0000CC"/>
              </a:solidFill>
            </a:endParaRP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611188" y="3500438"/>
            <a:ext cx="23050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hangingPunct="0">
              <a:spcBef>
                <a:spcPct val="15000"/>
              </a:spcBef>
            </a:pPr>
            <a:r>
              <a:rPr lang="en-IE" sz="2000"/>
              <a:t>AP</a:t>
            </a:r>
            <a:r>
              <a:rPr lang="en-IE" sz="2000" baseline="-25000"/>
              <a:t>system1</a:t>
            </a:r>
            <a:r>
              <a:rPr lang="en-IE" sz="2000"/>
              <a:t> = 0.25</a:t>
            </a:r>
          </a:p>
          <a:p>
            <a:pPr eaLnBrk="0" hangingPunct="0">
              <a:spcBef>
                <a:spcPct val="15000"/>
              </a:spcBef>
            </a:pPr>
            <a:r>
              <a:rPr lang="en-IE" sz="2000">
                <a:solidFill>
                  <a:srgbClr val="009900"/>
                </a:solidFill>
              </a:rPr>
              <a:t>AP</a:t>
            </a:r>
            <a:r>
              <a:rPr lang="en-IE" sz="2000" baseline="-25000">
                <a:solidFill>
                  <a:srgbClr val="009900"/>
                </a:solidFill>
              </a:rPr>
              <a:t>system2</a:t>
            </a:r>
            <a:r>
              <a:rPr lang="en-IE" sz="2000">
                <a:solidFill>
                  <a:srgbClr val="009900"/>
                </a:solidFill>
              </a:rPr>
              <a:t> = 0.0481</a:t>
            </a:r>
          </a:p>
          <a:p>
            <a:pPr eaLnBrk="0" hangingPunct="0">
              <a:spcBef>
                <a:spcPct val="15000"/>
              </a:spcBef>
            </a:pPr>
            <a:r>
              <a:rPr lang="en-IE" sz="2000">
                <a:solidFill>
                  <a:srgbClr val="FF0000"/>
                </a:solidFill>
              </a:rPr>
              <a:t>AP</a:t>
            </a:r>
            <a:r>
              <a:rPr lang="en-IE" sz="2000" baseline="-25000">
                <a:solidFill>
                  <a:srgbClr val="FF0000"/>
                </a:solidFill>
              </a:rPr>
              <a:t>system3</a:t>
            </a:r>
            <a:r>
              <a:rPr lang="en-IE" sz="2000">
                <a:solidFill>
                  <a:srgbClr val="FF0000"/>
                </a:solidFill>
              </a:rPr>
              <a:t> = 1</a:t>
            </a:r>
            <a:endParaRPr lang="en-GB" sz="2000">
              <a:solidFill>
                <a:srgbClr val="FF0000"/>
              </a:solidFill>
            </a:endParaRP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3419475" y="3517900"/>
            <a:ext cx="23050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hangingPunct="0">
              <a:spcBef>
                <a:spcPct val="15000"/>
              </a:spcBef>
            </a:pPr>
            <a:r>
              <a:rPr lang="en-IE" sz="2000"/>
              <a:t>R</a:t>
            </a:r>
            <a:r>
              <a:rPr lang="en-IE" sz="2000" baseline="-25000"/>
              <a:t>system1</a:t>
            </a:r>
            <a:r>
              <a:rPr lang="en-IE" sz="2000"/>
              <a:t> = 0.25</a:t>
            </a:r>
          </a:p>
          <a:p>
            <a:pPr eaLnBrk="0" hangingPunct="0">
              <a:spcBef>
                <a:spcPct val="15000"/>
              </a:spcBef>
            </a:pPr>
            <a:r>
              <a:rPr lang="en-IE" sz="2000">
                <a:solidFill>
                  <a:srgbClr val="009900"/>
                </a:solidFill>
              </a:rPr>
              <a:t>R</a:t>
            </a:r>
            <a:r>
              <a:rPr lang="en-IE" sz="2000" baseline="-25000">
                <a:solidFill>
                  <a:srgbClr val="009900"/>
                </a:solidFill>
              </a:rPr>
              <a:t>system2</a:t>
            </a:r>
            <a:r>
              <a:rPr lang="en-IE" sz="2000">
                <a:solidFill>
                  <a:srgbClr val="009900"/>
                </a:solidFill>
              </a:rPr>
              <a:t> = 1</a:t>
            </a:r>
          </a:p>
          <a:p>
            <a:pPr eaLnBrk="0" hangingPunct="0">
              <a:spcBef>
                <a:spcPct val="15000"/>
              </a:spcBef>
            </a:pPr>
            <a:r>
              <a:rPr lang="en-IE" sz="2000">
                <a:solidFill>
                  <a:srgbClr val="FF0000"/>
                </a:solidFill>
              </a:rPr>
              <a:t>R</a:t>
            </a:r>
            <a:r>
              <a:rPr lang="en-IE" sz="2000" baseline="-25000">
                <a:solidFill>
                  <a:srgbClr val="FF0000"/>
                </a:solidFill>
              </a:rPr>
              <a:t>system3</a:t>
            </a:r>
            <a:r>
              <a:rPr lang="en-IE" sz="2000">
                <a:solidFill>
                  <a:srgbClr val="FF0000"/>
                </a:solidFill>
              </a:rPr>
              <a:t> = 1</a:t>
            </a:r>
            <a:endParaRPr lang="en-GB" sz="2000">
              <a:solidFill>
                <a:srgbClr val="FF0000"/>
              </a:solidFill>
            </a:endParaRPr>
          </a:p>
        </p:txBody>
      </p:sp>
      <p:sp>
        <p:nvSpPr>
          <p:cNvPr id="261128" name="Rectangle 8"/>
          <p:cNvSpPr>
            <a:spLocks noChangeArrowheads="1"/>
          </p:cNvSpPr>
          <p:nvPr/>
        </p:nvSpPr>
        <p:spPr bwMode="auto">
          <a:xfrm>
            <a:off x="531813" y="5445223"/>
            <a:ext cx="8001000" cy="86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marL="342900" indent="-342900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IE" dirty="0" smtClean="0">
                <a:solidFill>
                  <a:srgbClr val="646464"/>
                </a:solidFill>
              </a:rPr>
              <a:t>We need a metric that reflects </a:t>
            </a:r>
            <a:r>
              <a:rPr lang="en-IE" u="sng" dirty="0" smtClean="0">
                <a:solidFill>
                  <a:srgbClr val="646464"/>
                </a:solidFill>
              </a:rPr>
              <a:t>recall</a:t>
            </a:r>
            <a:r>
              <a:rPr lang="en-IE" dirty="0">
                <a:solidFill>
                  <a:srgbClr val="646464"/>
                </a:solidFill>
              </a:rPr>
              <a:t> </a:t>
            </a:r>
            <a:r>
              <a:rPr lang="en-IE" dirty="0" smtClean="0">
                <a:solidFill>
                  <a:srgbClr val="646464"/>
                </a:solidFill>
              </a:rPr>
              <a:t>and </a:t>
            </a:r>
            <a:r>
              <a:rPr lang="en-IE" u="sng" dirty="0" smtClean="0">
                <a:solidFill>
                  <a:srgbClr val="646464"/>
                </a:solidFill>
              </a:rPr>
              <a:t>ranking quality</a:t>
            </a:r>
            <a:r>
              <a:rPr lang="en-IE" dirty="0" smtClean="0">
                <a:solidFill>
                  <a:srgbClr val="646464"/>
                </a:solidFill>
              </a:rPr>
              <a:t> in one measure</a:t>
            </a:r>
            <a:endParaRPr lang="en-IE" dirty="0">
              <a:solidFill>
                <a:srgbClr val="646464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220072" y="92075"/>
            <a:ext cx="38524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IE" b="1" dirty="0" smtClean="0">
                <a:solidFill>
                  <a:schemeClr val="bg1"/>
                </a:solidFill>
              </a:rPr>
              <a:t>Patent Search Evaluation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1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build="allAtOnce"/>
      <p:bldP spid="2611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765175"/>
            <a:ext cx="8001000" cy="609600"/>
          </a:xfrm>
        </p:spPr>
        <p:txBody>
          <a:bodyPr/>
          <a:lstStyle/>
          <a:p>
            <a:pPr eaLnBrk="1" hangingPunct="1"/>
            <a:r>
              <a:rPr lang="en-IE" b="1" smtClean="0"/>
              <a:t>P</a:t>
            </a:r>
            <a:r>
              <a:rPr lang="en-IE" smtClean="0"/>
              <a:t>atent </a:t>
            </a:r>
            <a:r>
              <a:rPr lang="en-IE" b="1" smtClean="0"/>
              <a:t>R</a:t>
            </a:r>
            <a:r>
              <a:rPr lang="en-IE" smtClean="0"/>
              <a:t>etrieval </a:t>
            </a:r>
            <a:r>
              <a:rPr lang="en-IE" b="1" smtClean="0"/>
              <a:t>E</a:t>
            </a:r>
            <a:r>
              <a:rPr lang="en-IE" smtClean="0"/>
              <a:t>valuation </a:t>
            </a:r>
            <a:r>
              <a:rPr lang="en-IE" b="1" smtClean="0"/>
              <a:t>S</a:t>
            </a:r>
            <a:r>
              <a:rPr lang="en-IE" smtClean="0"/>
              <a:t>core</a:t>
            </a:r>
            <a:endParaRPr lang="en-GB" smtClean="0"/>
          </a:p>
        </p:txBody>
      </p:sp>
      <p:sp>
        <p:nvSpPr>
          <p:cNvPr id="14339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468313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graphicFrame>
        <p:nvGraphicFramePr>
          <p:cNvPr id="14341" name="Object 9"/>
          <p:cNvGraphicFramePr>
            <a:graphicFrameLocks noChangeAspect="1"/>
          </p:cNvGraphicFramePr>
          <p:nvPr/>
        </p:nvGraphicFramePr>
        <p:xfrm>
          <a:off x="684213" y="1773238"/>
          <a:ext cx="3600450" cy="150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Equation" r:id="rId4" imgW="1498600" imgH="647700" progId="Equation.3">
                  <p:embed/>
                </p:oleObj>
              </mc:Choice>
              <mc:Fallback>
                <p:oleObj name="Equation" r:id="rId4" imgW="1498600" imgH="6477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773238"/>
                        <a:ext cx="3600450" cy="150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22"/>
          <p:cNvSpPr txBox="1">
            <a:spLocks noChangeArrowheads="1"/>
          </p:cNvSpPr>
          <p:nvPr/>
        </p:nvSpPr>
        <p:spPr bwMode="auto">
          <a:xfrm>
            <a:off x="684213" y="3681413"/>
            <a:ext cx="799147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30000"/>
              </a:spcBef>
            </a:pPr>
            <a:r>
              <a:rPr lang="en-IE" b="1" i="1">
                <a:solidFill>
                  <a:srgbClr val="646464"/>
                </a:solidFill>
              </a:rPr>
              <a:t>n</a:t>
            </a:r>
            <a:r>
              <a:rPr lang="en-IE">
                <a:solidFill>
                  <a:srgbClr val="646464"/>
                </a:solidFill>
              </a:rPr>
              <a:t>: number of relevant docs</a:t>
            </a:r>
          </a:p>
          <a:p>
            <a:pPr>
              <a:spcBef>
                <a:spcPct val="30000"/>
              </a:spcBef>
            </a:pPr>
            <a:r>
              <a:rPr lang="en-IE" b="1" i="1">
                <a:solidFill>
                  <a:srgbClr val="646464"/>
                </a:solidFill>
              </a:rPr>
              <a:t>r</a:t>
            </a:r>
            <a:r>
              <a:rPr lang="en-IE" b="1" i="1" baseline="-25000">
                <a:solidFill>
                  <a:srgbClr val="646464"/>
                </a:solidFill>
              </a:rPr>
              <a:t>i</a:t>
            </a:r>
            <a:r>
              <a:rPr lang="en-IE">
                <a:solidFill>
                  <a:srgbClr val="646464"/>
                </a:solidFill>
              </a:rPr>
              <a:t>: the rank at which the i</a:t>
            </a:r>
            <a:r>
              <a:rPr lang="en-IE" baseline="30000">
                <a:solidFill>
                  <a:srgbClr val="646464"/>
                </a:solidFill>
              </a:rPr>
              <a:t>th</a:t>
            </a:r>
            <a:r>
              <a:rPr lang="en-IE">
                <a:solidFill>
                  <a:srgbClr val="646464"/>
                </a:solidFill>
              </a:rPr>
              <a:t> relevant document is retrieved</a:t>
            </a:r>
          </a:p>
          <a:p>
            <a:pPr>
              <a:spcBef>
                <a:spcPct val="30000"/>
              </a:spcBef>
            </a:pPr>
            <a:r>
              <a:rPr lang="en-IE" b="1" i="1">
                <a:solidFill>
                  <a:srgbClr val="646464"/>
                </a:solidFill>
              </a:rPr>
              <a:t>N</a:t>
            </a:r>
            <a:r>
              <a:rPr lang="en-IE" b="1" i="1" baseline="-25000">
                <a:solidFill>
                  <a:srgbClr val="646464"/>
                </a:solidFill>
              </a:rPr>
              <a:t>max</a:t>
            </a:r>
            <a:r>
              <a:rPr lang="en-IE">
                <a:solidFill>
                  <a:srgbClr val="646464"/>
                </a:solidFill>
              </a:rPr>
              <a:t>: max number of checked docs</a:t>
            </a:r>
            <a:endParaRPr lang="en-GB">
              <a:solidFill>
                <a:srgbClr val="646464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220072" y="92075"/>
            <a:ext cx="38524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IE" b="1" dirty="0" smtClean="0">
                <a:solidFill>
                  <a:schemeClr val="bg1"/>
                </a:solidFill>
              </a:rPr>
              <a:t>Patent Search Evaluation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765175"/>
            <a:ext cx="8001000" cy="609600"/>
          </a:xfrm>
        </p:spPr>
        <p:txBody>
          <a:bodyPr/>
          <a:lstStyle/>
          <a:p>
            <a:pPr eaLnBrk="1" hangingPunct="1"/>
            <a:r>
              <a:rPr lang="en-IE" smtClean="0"/>
              <a:t>PRES</a:t>
            </a:r>
            <a:endParaRPr lang="en-GB" smtClean="0"/>
          </a:p>
        </p:txBody>
      </p:sp>
      <p:sp>
        <p:nvSpPr>
          <p:cNvPr id="15363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468313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533400" y="1557338"/>
            <a:ext cx="807085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marL="457200" indent="-457200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IE" dirty="0">
                <a:solidFill>
                  <a:srgbClr val="646464"/>
                </a:solidFill>
              </a:rPr>
              <a:t>Gives higher score for systems achieving </a:t>
            </a:r>
            <a:r>
              <a:rPr lang="en-IE" u="sng" dirty="0">
                <a:solidFill>
                  <a:srgbClr val="646464"/>
                </a:solidFill>
              </a:rPr>
              <a:t>higher recall</a:t>
            </a:r>
            <a:r>
              <a:rPr lang="en-IE" dirty="0">
                <a:solidFill>
                  <a:srgbClr val="646464"/>
                </a:solidFill>
              </a:rPr>
              <a:t> and </a:t>
            </a:r>
            <a:r>
              <a:rPr lang="en-IE" u="sng" dirty="0">
                <a:solidFill>
                  <a:srgbClr val="646464"/>
                </a:solidFill>
              </a:rPr>
              <a:t>better average relative ranking</a:t>
            </a:r>
          </a:p>
          <a:p>
            <a:pPr marL="457200" indent="-457200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IE" dirty="0">
                <a:solidFill>
                  <a:srgbClr val="646464"/>
                </a:solidFill>
              </a:rPr>
              <a:t>Dependent on user’s potential/effort (</a:t>
            </a:r>
            <a:r>
              <a:rPr lang="en-IE" i="1" dirty="0" err="1">
                <a:solidFill>
                  <a:srgbClr val="646464"/>
                </a:solidFill>
              </a:rPr>
              <a:t>N</a:t>
            </a:r>
            <a:r>
              <a:rPr lang="en-IE" i="1" baseline="-25000" dirty="0" err="1">
                <a:solidFill>
                  <a:srgbClr val="646464"/>
                </a:solidFill>
              </a:rPr>
              <a:t>max</a:t>
            </a:r>
            <a:r>
              <a:rPr lang="en-IE" dirty="0">
                <a:solidFill>
                  <a:srgbClr val="646464"/>
                </a:solidFill>
              </a:rPr>
              <a:t>)</a:t>
            </a:r>
          </a:p>
          <a:p>
            <a:pPr marL="457200" indent="-457200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IE" dirty="0">
                <a:solidFill>
                  <a:srgbClr val="646464"/>
                </a:solidFill>
              </a:rPr>
              <a:t>Very robust with incomplete relevance judgements.</a:t>
            </a:r>
          </a:p>
          <a:p>
            <a:pPr marL="457200" indent="-457200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IE" dirty="0">
                <a:solidFill>
                  <a:srgbClr val="646464"/>
                </a:solidFill>
              </a:rPr>
              <a:t>Used in the CLEF-IP </a:t>
            </a:r>
            <a:r>
              <a:rPr lang="en-IE" dirty="0" smtClean="0">
                <a:solidFill>
                  <a:srgbClr val="646464"/>
                </a:solidFill>
              </a:rPr>
              <a:t>evaluation </a:t>
            </a:r>
            <a:r>
              <a:rPr lang="en-IE" dirty="0">
                <a:solidFill>
                  <a:srgbClr val="646464"/>
                </a:solidFill>
              </a:rPr>
              <a:t>task.</a:t>
            </a:r>
          </a:p>
          <a:p>
            <a:pPr marL="457200" indent="-457200">
              <a:spcBef>
                <a:spcPct val="50000"/>
              </a:spcBef>
              <a:buFontTx/>
              <a:buBlip>
                <a:blip r:embed="rId3"/>
              </a:buBlip>
            </a:pPr>
            <a:endParaRPr lang="en-IE" dirty="0">
              <a:solidFill>
                <a:srgbClr val="646464"/>
              </a:solidFill>
            </a:endParaRPr>
          </a:p>
          <a:p>
            <a:pPr marL="457200" indent="-457200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IE" dirty="0" smtClean="0">
                <a:solidFill>
                  <a:srgbClr val="646464"/>
                </a:solidFill>
              </a:rPr>
              <a:t>Research Outcomes</a:t>
            </a:r>
            <a:endParaRPr lang="en-IE" dirty="0">
              <a:solidFill>
                <a:srgbClr val="646464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IE" sz="2000" dirty="0" smtClean="0">
                <a:solidFill>
                  <a:srgbClr val="646464"/>
                </a:solidFill>
              </a:rPr>
              <a:t>Publications (SIGIR, CLEF)</a:t>
            </a:r>
          </a:p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IE" sz="2000" dirty="0" smtClean="0">
                <a:solidFill>
                  <a:srgbClr val="646464"/>
                </a:solidFill>
              </a:rPr>
              <a:t>License agreement for CLEF-IP organisers to use PRES</a:t>
            </a:r>
          </a:p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IE" sz="2000" dirty="0" smtClean="0">
                <a:solidFill>
                  <a:srgbClr val="646464"/>
                </a:solidFill>
              </a:rPr>
              <a:t>Currently the standard metric for evaluating patent search</a:t>
            </a:r>
            <a:endParaRPr lang="en-IE" sz="2000" dirty="0">
              <a:solidFill>
                <a:srgbClr val="646464"/>
              </a:solidFill>
            </a:endParaRPr>
          </a:p>
          <a:p>
            <a:pPr marL="457200" indent="-457200">
              <a:spcBef>
                <a:spcPct val="50000"/>
              </a:spcBef>
            </a:pPr>
            <a:endParaRPr lang="en-IE" sz="1600" dirty="0">
              <a:solidFill>
                <a:srgbClr val="646464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220072" y="92075"/>
            <a:ext cx="38524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IE" b="1" dirty="0" smtClean="0">
                <a:solidFill>
                  <a:schemeClr val="bg1"/>
                </a:solidFill>
              </a:rPr>
              <a:t>Patent Search Evaluation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765175"/>
            <a:ext cx="8001000" cy="609600"/>
          </a:xfrm>
        </p:spPr>
        <p:txBody>
          <a:bodyPr/>
          <a:lstStyle/>
          <a:p>
            <a:pPr eaLnBrk="1" hangingPunct="1"/>
            <a:r>
              <a:rPr lang="en-IE" dirty="0" smtClean="0"/>
              <a:t>Cross-Language Patent Search</a:t>
            </a:r>
            <a:endParaRPr lang="en-GB" dirty="0" smtClean="0"/>
          </a:p>
        </p:txBody>
      </p:sp>
      <p:sp>
        <p:nvSpPr>
          <p:cNvPr id="25603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468313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533400" y="1557338"/>
            <a:ext cx="807085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marL="457200" indent="-457200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IE" dirty="0">
                <a:solidFill>
                  <a:srgbClr val="646464"/>
                </a:solidFill>
              </a:rPr>
              <a:t>Patent queries are very long</a:t>
            </a:r>
          </a:p>
          <a:p>
            <a:pPr marL="457200" indent="-457200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IE" dirty="0">
                <a:solidFill>
                  <a:srgbClr val="646464"/>
                </a:solidFill>
              </a:rPr>
              <a:t>Dictionary-based </a:t>
            </a:r>
            <a:r>
              <a:rPr lang="en-IE" dirty="0" smtClean="0">
                <a:solidFill>
                  <a:srgbClr val="646464"/>
                </a:solidFill>
              </a:rPr>
              <a:t>translation quality &lt; MT</a:t>
            </a:r>
            <a:endParaRPr lang="en-IE" dirty="0">
              <a:solidFill>
                <a:srgbClr val="646464"/>
              </a:solidFill>
            </a:endParaRPr>
          </a:p>
          <a:p>
            <a:pPr marL="457200" indent="-457200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IE" dirty="0">
                <a:solidFill>
                  <a:srgbClr val="646464"/>
                </a:solidFill>
              </a:rPr>
              <a:t>MT takes significant time</a:t>
            </a:r>
          </a:p>
          <a:p>
            <a:pPr marL="457200" indent="-457200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IE" dirty="0">
                <a:solidFill>
                  <a:srgbClr val="646464"/>
                </a:solidFill>
              </a:rPr>
              <a:t>Domain specific data required</a:t>
            </a:r>
          </a:p>
          <a:p>
            <a:pPr marL="457200" indent="-457200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IE" dirty="0">
                <a:solidFill>
                  <a:srgbClr val="646464"/>
                </a:solidFill>
              </a:rPr>
              <a:t>Limited resources for many language pairs</a:t>
            </a:r>
          </a:p>
          <a:p>
            <a:pPr marL="457200" indent="-457200">
              <a:spcBef>
                <a:spcPct val="50000"/>
              </a:spcBef>
              <a:buFontTx/>
              <a:buBlip>
                <a:blip r:embed="rId3"/>
              </a:buBlip>
            </a:pPr>
            <a:endParaRPr lang="en-IE" dirty="0">
              <a:solidFill>
                <a:srgbClr val="646464"/>
              </a:solidFill>
            </a:endParaRPr>
          </a:p>
          <a:p>
            <a:pPr marL="457200" indent="-457200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IE" dirty="0">
                <a:solidFill>
                  <a:srgbClr val="646464"/>
                </a:solidFill>
              </a:rPr>
              <a:t>Problems: time and resources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283968" y="92075"/>
            <a:ext cx="47885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IE" b="1" dirty="0" smtClean="0">
                <a:solidFill>
                  <a:schemeClr val="bg1"/>
                </a:solidFill>
              </a:rPr>
              <a:t>Cross-Language Patent Search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uiExpand="1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/>
              <a:t>Idea</a:t>
            </a:r>
            <a:endParaRPr lang="en-GB" smtClean="0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01000" cy="464185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IE" dirty="0" smtClean="0"/>
              <a:t>Manual translation: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IE" sz="2200" dirty="0" smtClean="0"/>
          </a:p>
          <a:p>
            <a:pPr eaLnBrk="1" hangingPunct="1">
              <a:spcBef>
                <a:spcPct val="50000"/>
              </a:spcBef>
            </a:pPr>
            <a:r>
              <a:rPr lang="en-IE" dirty="0" smtClean="0"/>
              <a:t>MT output: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IE" sz="2200" dirty="0" smtClean="0"/>
          </a:p>
          <a:p>
            <a:pPr eaLnBrk="1" hangingPunct="1">
              <a:spcBef>
                <a:spcPct val="50000"/>
              </a:spcBef>
            </a:pPr>
            <a:r>
              <a:rPr lang="en-IE" dirty="0" smtClean="0"/>
              <a:t>MT evaluation: MT sucks</a:t>
            </a:r>
          </a:p>
          <a:p>
            <a:pPr eaLnBrk="1" hangingPunct="1">
              <a:spcBef>
                <a:spcPct val="50000"/>
              </a:spcBef>
            </a:pPr>
            <a:r>
              <a:rPr lang="en-IE" dirty="0" smtClean="0"/>
              <a:t>IR evaluation: MT rocks </a:t>
            </a:r>
            <a:r>
              <a:rPr lang="en-IE" dirty="0" smtClean="0">
                <a:sym typeface="Wingdings" pitchFamily="2" charset="2"/>
              </a:rPr>
              <a:t></a:t>
            </a:r>
          </a:p>
          <a:p>
            <a:pPr>
              <a:spcBef>
                <a:spcPct val="50000"/>
              </a:spcBef>
            </a:pPr>
            <a:r>
              <a:rPr lang="en-IE" dirty="0" smtClean="0">
                <a:sym typeface="Wingdings" pitchFamily="2" charset="2"/>
              </a:rPr>
              <a:t>Questions: </a:t>
            </a:r>
          </a:p>
          <a:p>
            <a:pPr lvl="1"/>
            <a:r>
              <a:rPr lang="en-IE" dirty="0" smtClean="0">
                <a:sym typeface="Wingdings" pitchFamily="2" charset="2"/>
              </a:rPr>
              <a:t>Can we create an MT4IR system?</a:t>
            </a:r>
          </a:p>
          <a:p>
            <a:pPr lvl="1"/>
            <a:r>
              <a:rPr lang="en-IE" dirty="0" smtClean="0">
                <a:sym typeface="Wingdings" pitchFamily="2" charset="2"/>
              </a:rPr>
              <a:t>What benefits can be achieved?</a:t>
            </a:r>
          </a:p>
          <a:p>
            <a:pPr eaLnBrk="1" hangingPunct="1">
              <a:spcBef>
                <a:spcPct val="50000"/>
              </a:spcBef>
            </a:pPr>
            <a:endParaRPr lang="en-IE" dirty="0" smtClean="0">
              <a:sym typeface="Wingdings" pitchFamily="2" charset="2"/>
            </a:endParaRPr>
          </a:p>
        </p:txBody>
      </p:sp>
      <p:sp>
        <p:nvSpPr>
          <p:cNvPr id="26628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468313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179388" y="3068638"/>
            <a:ext cx="8713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IE"/>
              <a:t>he are an </a:t>
            </a:r>
            <a:r>
              <a:rPr lang="en-IE">
                <a:solidFill>
                  <a:schemeClr val="bg1"/>
                </a:solidFill>
              </a:rPr>
              <a:t>great idea</a:t>
            </a:r>
            <a:r>
              <a:rPr lang="en-IE"/>
              <a:t>s to </a:t>
            </a:r>
            <a:r>
              <a:rPr lang="en-IE">
                <a:solidFill>
                  <a:schemeClr val="bg1"/>
                </a:solidFill>
              </a:rPr>
              <a:t>appli</a:t>
            </a:r>
            <a:r>
              <a:rPr lang="en-IE"/>
              <a:t>ed </a:t>
            </a:r>
            <a:r>
              <a:rPr lang="en-IE">
                <a:solidFill>
                  <a:schemeClr val="bg1"/>
                </a:solidFill>
              </a:rPr>
              <a:t>stem </a:t>
            </a:r>
            <a:r>
              <a:rPr lang="en-IE"/>
              <a:t>by </a:t>
            </a:r>
            <a:r>
              <a:rPr lang="en-IE">
                <a:solidFill>
                  <a:schemeClr val="bg1"/>
                </a:solidFill>
              </a:rPr>
              <a:t>information retriev</a:t>
            </a:r>
            <a:r>
              <a:rPr lang="en-IE"/>
              <a:t>ing </a:t>
            </a: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539750" y="1989138"/>
            <a:ext cx="806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IE"/>
              <a:t>It is a </a:t>
            </a:r>
            <a:r>
              <a:rPr lang="en-IE">
                <a:solidFill>
                  <a:schemeClr val="bg1"/>
                </a:solidFill>
              </a:rPr>
              <a:t>great idea</a:t>
            </a:r>
            <a:r>
              <a:rPr lang="en-IE"/>
              <a:t> to </a:t>
            </a:r>
            <a:r>
              <a:rPr lang="en-IE">
                <a:solidFill>
                  <a:schemeClr val="bg1"/>
                </a:solidFill>
              </a:rPr>
              <a:t>apply stem</a:t>
            </a:r>
            <a:r>
              <a:rPr lang="en-IE"/>
              <a:t>ming in </a:t>
            </a:r>
            <a:r>
              <a:rPr lang="en-IE">
                <a:solidFill>
                  <a:schemeClr val="bg1"/>
                </a:solidFill>
              </a:rPr>
              <a:t>information</a:t>
            </a:r>
            <a:r>
              <a:rPr lang="en-IE"/>
              <a:t> </a:t>
            </a:r>
            <a:r>
              <a:rPr lang="en-IE">
                <a:solidFill>
                  <a:schemeClr val="bg1"/>
                </a:solidFill>
              </a:rPr>
              <a:t>retriev</a:t>
            </a:r>
            <a:r>
              <a:rPr lang="en-IE"/>
              <a:t>al </a:t>
            </a:r>
            <a:endParaRPr lang="en-GB"/>
          </a:p>
        </p:txBody>
      </p:sp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539750" y="1989138"/>
            <a:ext cx="806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IE"/>
              <a:t>          great idea    </a:t>
            </a:r>
            <a:r>
              <a:rPr lang="en-IE" sz="1600"/>
              <a:t> </a:t>
            </a:r>
            <a:r>
              <a:rPr lang="en-IE"/>
              <a:t>apply stem        </a:t>
            </a:r>
            <a:r>
              <a:rPr lang="en-IE">
                <a:solidFill>
                  <a:schemeClr val="bg1"/>
                </a:solidFill>
              </a:rPr>
              <a:t>    </a:t>
            </a:r>
            <a:r>
              <a:rPr lang="en-IE" sz="2000">
                <a:solidFill>
                  <a:schemeClr val="bg1"/>
                </a:solidFill>
              </a:rPr>
              <a:t> </a:t>
            </a:r>
            <a:r>
              <a:rPr lang="en-IE"/>
              <a:t>information retriev   </a:t>
            </a:r>
            <a:endParaRPr lang="en-GB"/>
          </a:p>
        </p:txBody>
      </p:sp>
      <p:sp>
        <p:nvSpPr>
          <p:cNvPr id="217096" name="Text Box 8"/>
          <p:cNvSpPr txBox="1">
            <a:spLocks noChangeArrowheads="1"/>
          </p:cNvSpPr>
          <p:nvPr/>
        </p:nvSpPr>
        <p:spPr bwMode="auto">
          <a:xfrm>
            <a:off x="179388" y="3068638"/>
            <a:ext cx="8713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IE"/>
              <a:t>                 great idea       appli     stem      information retriev</a:t>
            </a:r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3792538" y="1989138"/>
            <a:ext cx="190500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IE">
                <a:solidFill>
                  <a:srgbClr val="FF0000"/>
                </a:solidFill>
              </a:rPr>
              <a:t>i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283968" y="92075"/>
            <a:ext cx="47885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IE" b="1" dirty="0" smtClean="0">
                <a:solidFill>
                  <a:schemeClr val="bg1"/>
                </a:solidFill>
              </a:rPr>
              <a:t>Cross-Language Patent Search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17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17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217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7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7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17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decel="100000"/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3" grpId="0"/>
      <p:bldP spid="217093" grpId="1"/>
      <p:bldP spid="217095" grpId="0"/>
      <p:bldP spid="217096" grpId="0"/>
      <p:bldP spid="217096" grpId="1"/>
      <p:bldP spid="21709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/>
              <a:t>Current Approach vs New Approach</a:t>
            </a:r>
            <a:endParaRPr lang="en-GB" smtClean="0"/>
          </a:p>
        </p:txBody>
      </p:sp>
      <p:sp>
        <p:nvSpPr>
          <p:cNvPr id="27651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468313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348038" y="4652963"/>
            <a:ext cx="1582737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IE"/>
              <a:t>Search</a:t>
            </a:r>
            <a:endParaRPr lang="en-GB"/>
          </a:p>
        </p:txBody>
      </p:sp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3349625" y="2670175"/>
            <a:ext cx="1582738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IE"/>
              <a:t>Translate</a:t>
            </a:r>
            <a:endParaRPr lang="en-GB"/>
          </a:p>
        </p:txBody>
      </p:sp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3348038" y="3644900"/>
            <a:ext cx="1582737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IE"/>
              <a:t>Process</a:t>
            </a:r>
            <a:endParaRPr lang="en-GB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6948488" y="3860800"/>
            <a:ext cx="1296987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IE" sz="2000"/>
              <a:t>Train MT</a:t>
            </a:r>
            <a:endParaRPr lang="en-GB" sz="2000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348038" y="1557338"/>
            <a:ext cx="15128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IE">
                <a:solidFill>
                  <a:srgbClr val="808000"/>
                </a:solidFill>
              </a:rPr>
              <a:t>Query</a:t>
            </a:r>
            <a:br>
              <a:rPr lang="en-IE">
                <a:solidFill>
                  <a:srgbClr val="808000"/>
                </a:solidFill>
              </a:rPr>
            </a:br>
            <a:r>
              <a:rPr lang="en-IE" sz="2000">
                <a:solidFill>
                  <a:srgbClr val="808000"/>
                </a:solidFill>
              </a:rPr>
              <a:t>(lang x)</a:t>
            </a:r>
            <a:endParaRPr lang="en-GB" sz="2000">
              <a:solidFill>
                <a:srgbClr val="808000"/>
              </a:solidFill>
            </a:endParaRPr>
          </a:p>
        </p:txBody>
      </p:sp>
      <p:grpSp>
        <p:nvGrpSpPr>
          <p:cNvPr id="27657" name="Group 9"/>
          <p:cNvGrpSpPr>
            <a:grpSpLocks/>
          </p:cNvGrpSpPr>
          <p:nvPr/>
        </p:nvGrpSpPr>
        <p:grpSpPr bwMode="auto">
          <a:xfrm>
            <a:off x="611188" y="4364038"/>
            <a:ext cx="1584325" cy="1009650"/>
            <a:chOff x="4014" y="2523"/>
            <a:chExt cx="1270" cy="862"/>
          </a:xfrm>
        </p:grpSpPr>
        <p:sp>
          <p:nvSpPr>
            <p:cNvPr id="27682" name="AutoShape 10"/>
            <p:cNvSpPr>
              <a:spLocks noChangeArrowheads="1"/>
            </p:cNvSpPr>
            <p:nvPr/>
          </p:nvSpPr>
          <p:spPr bwMode="auto">
            <a:xfrm>
              <a:off x="4014" y="2523"/>
              <a:ext cx="1270" cy="862"/>
            </a:xfrm>
            <a:prstGeom prst="flowChartMagneticDisk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83" name="Text Box 11"/>
            <p:cNvSpPr txBox="1">
              <a:spLocks noChangeArrowheads="1"/>
            </p:cNvSpPr>
            <p:nvPr/>
          </p:nvSpPr>
          <p:spPr bwMode="auto">
            <a:xfrm>
              <a:off x="4014" y="2795"/>
              <a:ext cx="1270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IE" sz="2000"/>
                <a:t>Index</a:t>
              </a:r>
              <a:br>
                <a:rPr lang="en-IE" sz="2000"/>
              </a:br>
              <a:r>
                <a:rPr lang="en-IE" sz="1800"/>
                <a:t>(lang y)</a:t>
              </a:r>
              <a:endParaRPr lang="en-GB" sz="1800"/>
            </a:p>
          </p:txBody>
        </p:sp>
      </p:grpSp>
      <p:grpSp>
        <p:nvGrpSpPr>
          <p:cNvPr id="27658" name="Group 12"/>
          <p:cNvGrpSpPr>
            <a:grpSpLocks/>
          </p:cNvGrpSpPr>
          <p:nvPr/>
        </p:nvGrpSpPr>
        <p:grpSpPr bwMode="auto">
          <a:xfrm>
            <a:off x="6804025" y="2349500"/>
            <a:ext cx="1584325" cy="1008063"/>
            <a:chOff x="4014" y="2523"/>
            <a:chExt cx="1270" cy="862"/>
          </a:xfrm>
        </p:grpSpPr>
        <p:sp>
          <p:nvSpPr>
            <p:cNvPr id="27680" name="AutoShape 13"/>
            <p:cNvSpPr>
              <a:spLocks noChangeArrowheads="1"/>
            </p:cNvSpPr>
            <p:nvPr/>
          </p:nvSpPr>
          <p:spPr bwMode="auto">
            <a:xfrm>
              <a:off x="4014" y="2523"/>
              <a:ext cx="1270" cy="862"/>
            </a:xfrm>
            <a:prstGeom prst="flowChartMagneticDisk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81" name="Text Box 14"/>
            <p:cNvSpPr txBox="1">
              <a:spLocks noChangeArrowheads="1"/>
            </p:cNvSpPr>
            <p:nvPr/>
          </p:nvSpPr>
          <p:spPr bwMode="auto">
            <a:xfrm>
              <a:off x="4014" y="2795"/>
              <a:ext cx="1270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IE" sz="2000"/>
                <a:t>MT Model</a:t>
              </a:r>
              <a:br>
                <a:rPr lang="en-IE" sz="2000"/>
              </a:br>
              <a:r>
                <a:rPr lang="en-IE" sz="1800"/>
                <a:t>(lang x</a:t>
              </a:r>
              <a:r>
                <a:rPr lang="en-IE" sz="1200">
                  <a:sym typeface="Wingdings" pitchFamily="2" charset="2"/>
                </a:rPr>
                <a:t></a:t>
              </a:r>
              <a:r>
                <a:rPr lang="en-IE" sz="1800"/>
                <a:t>y)</a:t>
              </a:r>
              <a:endParaRPr lang="en-GB" sz="1800"/>
            </a:p>
          </p:txBody>
        </p:sp>
      </p:grpSp>
      <p:grpSp>
        <p:nvGrpSpPr>
          <p:cNvPr id="27659" name="Group 15"/>
          <p:cNvGrpSpPr>
            <a:grpSpLocks/>
          </p:cNvGrpSpPr>
          <p:nvPr/>
        </p:nvGrpSpPr>
        <p:grpSpPr bwMode="auto">
          <a:xfrm>
            <a:off x="7019925" y="4868863"/>
            <a:ext cx="1152525" cy="1223962"/>
            <a:chOff x="657" y="1071"/>
            <a:chExt cx="879" cy="1089"/>
          </a:xfrm>
        </p:grpSpPr>
        <p:sp>
          <p:nvSpPr>
            <p:cNvPr id="200720" name="Documents"/>
            <p:cNvSpPr>
              <a:spLocks noEditPoints="1" noChangeArrowheads="1"/>
            </p:cNvSpPr>
            <p:nvPr/>
          </p:nvSpPr>
          <p:spPr bwMode="auto">
            <a:xfrm>
              <a:off x="719" y="1071"/>
              <a:ext cx="817" cy="1089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en-GB"/>
            </a:p>
          </p:txBody>
        </p:sp>
        <p:sp>
          <p:nvSpPr>
            <p:cNvPr id="27679" name="Text Box 17"/>
            <p:cNvSpPr txBox="1">
              <a:spLocks noChangeArrowheads="1"/>
            </p:cNvSpPr>
            <p:nvPr/>
          </p:nvSpPr>
          <p:spPr bwMode="auto">
            <a:xfrm>
              <a:off x="657" y="1389"/>
              <a:ext cx="817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rtl="1">
                <a:spcBef>
                  <a:spcPct val="50000"/>
                </a:spcBef>
              </a:pPr>
              <a:r>
                <a:rPr lang="en-IE" sz="1800"/>
                <a:t>Parallel Corpus</a:t>
              </a:r>
              <a:endParaRPr lang="en-GB" sz="1800"/>
            </a:p>
          </p:txBody>
        </p:sp>
      </p:grpSp>
      <p:sp>
        <p:nvSpPr>
          <p:cNvPr id="27660" name="Text Box 18"/>
          <p:cNvSpPr txBox="1">
            <a:spLocks noChangeArrowheads="1"/>
          </p:cNvSpPr>
          <p:nvPr/>
        </p:nvSpPr>
        <p:spPr bwMode="auto">
          <a:xfrm>
            <a:off x="3419475" y="5516563"/>
            <a:ext cx="15128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IE">
                <a:solidFill>
                  <a:srgbClr val="808000"/>
                </a:solidFill>
              </a:rPr>
              <a:t>Results</a:t>
            </a:r>
            <a:br>
              <a:rPr lang="en-IE">
                <a:solidFill>
                  <a:srgbClr val="808000"/>
                </a:solidFill>
              </a:rPr>
            </a:br>
            <a:r>
              <a:rPr lang="en-IE" sz="2000">
                <a:solidFill>
                  <a:srgbClr val="808000"/>
                </a:solidFill>
              </a:rPr>
              <a:t>(lang y)</a:t>
            </a:r>
            <a:endParaRPr lang="en-GB" sz="2000">
              <a:solidFill>
                <a:srgbClr val="808000"/>
              </a:solidFill>
            </a:endParaRPr>
          </a:p>
        </p:txBody>
      </p:sp>
      <p:sp>
        <p:nvSpPr>
          <p:cNvPr id="27661" name="Line 19"/>
          <p:cNvSpPr>
            <a:spLocks noChangeShapeType="1"/>
          </p:cNvSpPr>
          <p:nvPr/>
        </p:nvSpPr>
        <p:spPr bwMode="auto">
          <a:xfrm>
            <a:off x="4140200" y="31416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27662" name="Line 20"/>
          <p:cNvSpPr>
            <a:spLocks noChangeShapeType="1"/>
          </p:cNvSpPr>
          <p:nvPr/>
        </p:nvSpPr>
        <p:spPr bwMode="auto">
          <a:xfrm>
            <a:off x="4140200" y="41497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27663" name="Line 21"/>
          <p:cNvSpPr>
            <a:spLocks noChangeShapeType="1"/>
          </p:cNvSpPr>
          <p:nvPr/>
        </p:nvSpPr>
        <p:spPr bwMode="auto">
          <a:xfrm>
            <a:off x="4140200" y="51577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27664" name="Line 22"/>
          <p:cNvSpPr>
            <a:spLocks noChangeShapeType="1"/>
          </p:cNvSpPr>
          <p:nvPr/>
        </p:nvSpPr>
        <p:spPr bwMode="auto">
          <a:xfrm>
            <a:off x="4140200" y="22891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200727" name="Line 23"/>
          <p:cNvSpPr>
            <a:spLocks noChangeShapeType="1"/>
          </p:cNvSpPr>
          <p:nvPr/>
        </p:nvSpPr>
        <p:spPr bwMode="auto">
          <a:xfrm flipV="1">
            <a:off x="7596188" y="42926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27666" name="Line 24"/>
          <p:cNvSpPr>
            <a:spLocks noChangeShapeType="1"/>
          </p:cNvSpPr>
          <p:nvPr/>
        </p:nvSpPr>
        <p:spPr bwMode="auto">
          <a:xfrm flipV="1">
            <a:off x="7596188" y="33575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200729" name="Line 25"/>
          <p:cNvSpPr>
            <a:spLocks noChangeShapeType="1"/>
          </p:cNvSpPr>
          <p:nvPr/>
        </p:nvSpPr>
        <p:spPr bwMode="auto">
          <a:xfrm flipH="1">
            <a:off x="4932363" y="2852738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27668" name="Line 26"/>
          <p:cNvSpPr>
            <a:spLocks noChangeShapeType="1"/>
          </p:cNvSpPr>
          <p:nvPr/>
        </p:nvSpPr>
        <p:spPr bwMode="auto">
          <a:xfrm flipV="1">
            <a:off x="2195513" y="4868863"/>
            <a:ext cx="11525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200731" name="Line 27"/>
          <p:cNvSpPr>
            <a:spLocks noChangeShapeType="1"/>
          </p:cNvSpPr>
          <p:nvPr/>
        </p:nvSpPr>
        <p:spPr bwMode="auto">
          <a:xfrm flipH="1">
            <a:off x="4932363" y="2852738"/>
            <a:ext cx="1871662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200732" name="Line 28"/>
          <p:cNvSpPr>
            <a:spLocks noChangeShapeType="1"/>
          </p:cNvSpPr>
          <p:nvPr/>
        </p:nvSpPr>
        <p:spPr bwMode="auto">
          <a:xfrm flipH="1" flipV="1">
            <a:off x="4932363" y="2924175"/>
            <a:ext cx="2663825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200733" name="Line 29"/>
          <p:cNvSpPr>
            <a:spLocks noChangeShapeType="1"/>
          </p:cNvSpPr>
          <p:nvPr/>
        </p:nvSpPr>
        <p:spPr bwMode="auto">
          <a:xfrm>
            <a:off x="4932363" y="2852738"/>
            <a:ext cx="2016125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200734" name="Text Box 30"/>
          <p:cNvSpPr txBox="1">
            <a:spLocks noChangeArrowheads="1"/>
          </p:cNvSpPr>
          <p:nvPr/>
        </p:nvSpPr>
        <p:spPr bwMode="auto">
          <a:xfrm>
            <a:off x="2987675" y="3095625"/>
            <a:ext cx="15128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IE" sz="1600">
                <a:solidFill>
                  <a:srgbClr val="808000"/>
                </a:solidFill>
              </a:rPr>
              <a:t>Query</a:t>
            </a:r>
            <a:br>
              <a:rPr lang="en-IE" sz="1600">
                <a:solidFill>
                  <a:srgbClr val="808000"/>
                </a:solidFill>
              </a:rPr>
            </a:br>
            <a:r>
              <a:rPr lang="en-IE" sz="1400">
                <a:solidFill>
                  <a:srgbClr val="808000"/>
                </a:solidFill>
              </a:rPr>
              <a:t>(lang y)</a:t>
            </a:r>
            <a:endParaRPr lang="en-GB" sz="1400">
              <a:solidFill>
                <a:srgbClr val="808000"/>
              </a:solidFill>
            </a:endParaRPr>
          </a:p>
        </p:txBody>
      </p:sp>
      <p:sp>
        <p:nvSpPr>
          <p:cNvPr id="200735" name="Text Box 31"/>
          <p:cNvSpPr txBox="1">
            <a:spLocks noChangeArrowheads="1"/>
          </p:cNvSpPr>
          <p:nvPr/>
        </p:nvSpPr>
        <p:spPr bwMode="auto">
          <a:xfrm>
            <a:off x="4138613" y="4089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IE" sz="1600">
                <a:solidFill>
                  <a:srgbClr val="808000"/>
                </a:solidFill>
              </a:rPr>
              <a:t>Query </a:t>
            </a:r>
            <a:r>
              <a:rPr lang="en-IE" sz="1400">
                <a:solidFill>
                  <a:srgbClr val="808000"/>
                </a:solidFill>
              </a:rPr>
              <a:t>(lang y, no stop words, and stemmed)</a:t>
            </a:r>
            <a:endParaRPr lang="en-GB" sz="1400">
              <a:solidFill>
                <a:srgbClr val="808000"/>
              </a:solidFill>
            </a:endParaRPr>
          </a:p>
        </p:txBody>
      </p:sp>
      <p:grpSp>
        <p:nvGrpSpPr>
          <p:cNvPr id="200736" name="Group 32"/>
          <p:cNvGrpSpPr>
            <a:grpSpLocks/>
          </p:cNvGrpSpPr>
          <p:nvPr/>
        </p:nvGrpSpPr>
        <p:grpSpPr bwMode="auto">
          <a:xfrm>
            <a:off x="2784475" y="3113088"/>
            <a:ext cx="779463" cy="304800"/>
            <a:chOff x="1754" y="1961"/>
            <a:chExt cx="491" cy="192"/>
          </a:xfrm>
        </p:grpSpPr>
        <p:sp>
          <p:nvSpPr>
            <p:cNvPr id="27676" name="Rectangle 33"/>
            <p:cNvSpPr>
              <a:spLocks noChangeArrowheads="1"/>
            </p:cNvSpPr>
            <p:nvPr/>
          </p:nvSpPr>
          <p:spPr bwMode="auto">
            <a:xfrm>
              <a:off x="1808" y="1986"/>
              <a:ext cx="346" cy="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7677" name="Text Box 34"/>
            <p:cNvSpPr txBox="1">
              <a:spLocks noChangeArrowheads="1"/>
            </p:cNvSpPr>
            <p:nvPr/>
          </p:nvSpPr>
          <p:spPr bwMode="auto">
            <a:xfrm>
              <a:off x="1754" y="1961"/>
              <a:ext cx="4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IE" sz="1400">
                  <a:solidFill>
                    <a:srgbClr val="FF0000"/>
                  </a:solidFill>
                </a:rPr>
                <a:t>lang </a:t>
              </a:r>
              <a:r>
                <a:rPr lang="en-IE" sz="1400" b="1">
                  <a:solidFill>
                    <a:srgbClr val="FF0000"/>
                  </a:solidFill>
                </a:rPr>
                <a:t>x</a:t>
              </a:r>
              <a:r>
                <a:rPr lang="en-IE" sz="1400">
                  <a:solidFill>
                    <a:srgbClr val="808000"/>
                  </a:solidFill>
                </a:rPr>
                <a:t>,</a:t>
              </a:r>
              <a:endParaRPr lang="en-GB" sz="1400" b="1">
                <a:solidFill>
                  <a:srgbClr val="808000"/>
                </a:solidFill>
              </a:endParaRPr>
            </a:p>
          </p:txBody>
        </p:sp>
      </p:grp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4283968" y="92075"/>
            <a:ext cx="47885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IE" b="1" dirty="0" smtClean="0">
                <a:solidFill>
                  <a:schemeClr val="bg1"/>
                </a:solidFill>
              </a:rPr>
              <a:t>Cross-Language Patent Search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03993 -0.03912 C -0.04895 -0.04745 -0.05399 -0.05949 -0.05399 -0.07199 C -0.05399 -0.08657 -0.04895 -0.09792 -0.03993 -0.10625 L -4.16667E-6 -0.14421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-7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602 L 0.03975 0.03403 C 0.04878 0.04259 0.05382 0.05509 0.05382 0.06829 C 0.05382 0.08333 0.04878 0.09514 0.03975 0.1037 L -0.00018 0.14398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00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0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22032 -0.1467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00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73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09063 0.1451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00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20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500"/>
                                        <p:tgtEl>
                                          <p:spTgt spid="200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9" grpId="0" animBg="1"/>
      <p:bldP spid="200710" grpId="0" animBg="1"/>
      <p:bldP spid="200727" grpId="0" animBg="1"/>
      <p:bldP spid="200729" grpId="0" animBg="1"/>
      <p:bldP spid="200731" grpId="0" animBg="1"/>
      <p:bldP spid="200732" grpId="0" animBg="1"/>
      <p:bldP spid="200733" grpId="0" animBg="1"/>
      <p:bldP spid="200734" grpId="0"/>
      <p:bldP spid="2007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/>
              <a:t>Outline</a:t>
            </a:r>
            <a:endParaRPr lang="en-GB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IE" sz="2800" dirty="0" smtClean="0"/>
              <a:t>Information Retrieval</a:t>
            </a:r>
          </a:p>
          <a:p>
            <a:pPr eaLnBrk="1" hangingPunct="1">
              <a:spcBef>
                <a:spcPct val="50000"/>
              </a:spcBef>
            </a:pPr>
            <a:r>
              <a:rPr lang="en-IE" sz="2800" dirty="0" smtClean="0"/>
              <a:t>Printed Documents Search</a:t>
            </a:r>
          </a:p>
          <a:p>
            <a:pPr lvl="1" eaLnBrk="1" hangingPunct="1">
              <a:spcBef>
                <a:spcPct val="50000"/>
              </a:spcBef>
            </a:pPr>
            <a:r>
              <a:rPr lang="en-IE" sz="2800" dirty="0" smtClean="0"/>
              <a:t>OCR text Search</a:t>
            </a:r>
          </a:p>
          <a:p>
            <a:pPr lvl="1" eaLnBrk="1" hangingPunct="1">
              <a:spcBef>
                <a:spcPct val="50000"/>
              </a:spcBef>
            </a:pPr>
            <a:r>
              <a:rPr lang="en-IE" sz="2800" dirty="0" err="1" smtClean="0"/>
              <a:t>OCRless</a:t>
            </a:r>
            <a:r>
              <a:rPr lang="en-IE" sz="2800" dirty="0" smtClean="0"/>
              <a:t> Search </a:t>
            </a:r>
          </a:p>
          <a:p>
            <a:pPr eaLnBrk="1" hangingPunct="1">
              <a:spcBef>
                <a:spcPct val="50000"/>
              </a:spcBef>
            </a:pPr>
            <a:r>
              <a:rPr lang="en-IE" sz="3200" dirty="0" smtClean="0"/>
              <a:t>Patent Search</a:t>
            </a:r>
            <a:endParaRPr lang="en-IE" dirty="0" smtClean="0"/>
          </a:p>
        </p:txBody>
      </p:sp>
      <p:sp>
        <p:nvSpPr>
          <p:cNvPr id="4100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468313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/>
              <a:t>Experimentation</a:t>
            </a:r>
            <a:endParaRPr lang="en-GB" smtClean="0"/>
          </a:p>
        </p:txBody>
      </p:sp>
      <p:sp>
        <p:nvSpPr>
          <p:cNvPr id="280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01000" cy="485775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IE" dirty="0" smtClean="0"/>
              <a:t>English patent collection </a:t>
            </a:r>
          </a:p>
          <a:p>
            <a:pPr eaLnBrk="1" hangingPunct="1">
              <a:spcBef>
                <a:spcPct val="40000"/>
              </a:spcBef>
            </a:pPr>
            <a:r>
              <a:rPr lang="en-IE" dirty="0" smtClean="0"/>
              <a:t>French patent topics</a:t>
            </a:r>
            <a:endParaRPr lang="en-IE" sz="2000" dirty="0" smtClean="0"/>
          </a:p>
          <a:p>
            <a:pPr eaLnBrk="1" hangingPunct="1">
              <a:spcBef>
                <a:spcPct val="40000"/>
              </a:spcBef>
            </a:pPr>
            <a:r>
              <a:rPr lang="en-IE" dirty="0" smtClean="0"/>
              <a:t>8M parallel sentences from patent domain</a:t>
            </a:r>
          </a:p>
          <a:p>
            <a:pPr eaLnBrk="1" hangingPunct="1">
              <a:spcBef>
                <a:spcPct val="40000"/>
              </a:spcBef>
            </a:pPr>
            <a:r>
              <a:rPr lang="en-IE" dirty="0" smtClean="0"/>
              <a:t>Test new approach (processed MT) </a:t>
            </a:r>
            <a:r>
              <a:rPr lang="en-IE" dirty="0" err="1" smtClean="0"/>
              <a:t>vs</a:t>
            </a:r>
            <a:r>
              <a:rPr lang="en-IE" dirty="0" smtClean="0"/>
              <a:t> ordinary approach (ordinary MT)</a:t>
            </a:r>
          </a:p>
          <a:p>
            <a:pPr eaLnBrk="1" hangingPunct="1">
              <a:spcBef>
                <a:spcPct val="40000"/>
              </a:spcBef>
            </a:pPr>
            <a:r>
              <a:rPr lang="en-IE" dirty="0" smtClean="0"/>
              <a:t>Multiple training sets: 8M, 800k, 80k, 8k, and 2k</a:t>
            </a:r>
          </a:p>
          <a:p>
            <a:pPr eaLnBrk="1" hangingPunct="1">
              <a:spcBef>
                <a:spcPct val="40000"/>
              </a:spcBef>
            </a:pPr>
            <a:r>
              <a:rPr lang="en-IE" dirty="0" smtClean="0"/>
              <a:t>Test retrieval effectiveness and processing time</a:t>
            </a:r>
          </a:p>
          <a:p>
            <a:pPr eaLnBrk="1" hangingPunct="1">
              <a:spcBef>
                <a:spcPct val="40000"/>
              </a:spcBef>
            </a:pPr>
            <a:r>
              <a:rPr lang="en-IE" dirty="0" smtClean="0"/>
              <a:t>Baselines:</a:t>
            </a:r>
          </a:p>
          <a:p>
            <a:pPr lvl="1" eaLnBrk="1" hangingPunct="1"/>
            <a:r>
              <a:rPr lang="en-IE" dirty="0" smtClean="0"/>
              <a:t>Google translate: 0.413 PRES</a:t>
            </a:r>
          </a:p>
          <a:p>
            <a:pPr lvl="1" eaLnBrk="1" hangingPunct="1"/>
            <a:r>
              <a:rPr lang="en-IE" dirty="0" err="1" smtClean="0"/>
              <a:t>MaTrEx</a:t>
            </a:r>
            <a:r>
              <a:rPr lang="en-IE" dirty="0" smtClean="0"/>
              <a:t> (8M training set): 0.413 PRES, </a:t>
            </a:r>
            <a:r>
              <a:rPr lang="en-IE" dirty="0" err="1" smtClean="0"/>
              <a:t>tr</a:t>
            </a:r>
            <a:r>
              <a:rPr lang="en-IE" baseline="-25000" dirty="0" err="1" smtClean="0"/>
              <a:t>time</a:t>
            </a:r>
            <a:r>
              <a:rPr lang="en-IE" dirty="0" smtClean="0"/>
              <a:t> = 31mins/topic</a:t>
            </a:r>
          </a:p>
        </p:txBody>
      </p:sp>
      <p:sp>
        <p:nvSpPr>
          <p:cNvPr id="28676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468313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283968" y="92075"/>
            <a:ext cx="47885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IE" b="1" dirty="0" smtClean="0">
                <a:solidFill>
                  <a:schemeClr val="bg1"/>
                </a:solidFill>
              </a:rPr>
              <a:t>Cross-Language Patent Search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/>
              <a:t>Results (retrieval effectiveness)</a:t>
            </a:r>
            <a:endParaRPr lang="en-GB" smtClean="0"/>
          </a:p>
        </p:txBody>
      </p:sp>
      <p:sp>
        <p:nvSpPr>
          <p:cNvPr id="29699" name="Rectangl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468313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539750" y="1724025"/>
          <a:ext cx="7926388" cy="403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9" name="Chart" r:id="rId6" imgW="6705600" imgH="3410085" progId="Excel.Sheet.8">
                  <p:embed/>
                </p:oleObj>
              </mc:Choice>
              <mc:Fallback>
                <p:oleObj name="Chart" r:id="rId6" imgW="6705600" imgH="3410085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724025"/>
                        <a:ext cx="7926388" cy="403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283968" y="92075"/>
            <a:ext cx="47885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IE" b="1" dirty="0" smtClean="0">
                <a:solidFill>
                  <a:schemeClr val="bg1"/>
                </a:solidFill>
              </a:rPr>
              <a:t>Cross-Language Patent Search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/>
              <a:t>Results (OOV)</a:t>
            </a:r>
            <a:endParaRPr lang="en-GB" smtClean="0"/>
          </a:p>
        </p:txBody>
      </p:sp>
      <p:sp>
        <p:nvSpPr>
          <p:cNvPr id="30723" name="Rectangl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468313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539750" y="1724025"/>
          <a:ext cx="7924800" cy="403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4" name="Chart" r:id="rId6" imgW="6543759" imgH="3029085" progId="Excel.Sheet.8">
                  <p:embed/>
                </p:oleObj>
              </mc:Choice>
              <mc:Fallback>
                <p:oleObj name="Chart" r:id="rId6" imgW="6543759" imgH="3029085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724025"/>
                        <a:ext cx="7924800" cy="403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547813" y="5780088"/>
            <a:ext cx="568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IE"/>
              <a:t>E.g. play, plays, played, playing</a:t>
            </a:r>
            <a:endParaRPr lang="en-GB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83968" y="92075"/>
            <a:ext cx="47885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IE" b="1" dirty="0" smtClean="0">
                <a:solidFill>
                  <a:schemeClr val="bg1"/>
                </a:solidFill>
              </a:rPr>
              <a:t>Cross-Language Patent Search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/>
              <a:t>Results (translation time)</a:t>
            </a:r>
            <a:endParaRPr lang="en-GB" smtClean="0"/>
          </a:p>
        </p:txBody>
      </p:sp>
      <p:sp>
        <p:nvSpPr>
          <p:cNvPr id="31747" name="Rectangl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468313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539750" y="1724025"/>
          <a:ext cx="7926388" cy="403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6" name="Chart" r:id="rId6" imgW="6705600" imgH="3410085" progId="Excel.Sheet.8">
                  <p:embed/>
                </p:oleObj>
              </mc:Choice>
              <mc:Fallback>
                <p:oleObj name="Chart" r:id="rId6" imgW="6705600" imgH="3410085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724025"/>
                        <a:ext cx="7926388" cy="403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859338" y="5876925"/>
            <a:ext cx="1584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IE" sz="1800" b="1"/>
              <a:t>5</a:t>
            </a:r>
            <a:r>
              <a:rPr lang="en-IE" sz="1800"/>
              <a:t> times faster</a:t>
            </a:r>
            <a:endParaRPr lang="en-GB" sz="180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843213" y="5876925"/>
            <a:ext cx="1584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IE" sz="1800" b="1"/>
              <a:t>9</a:t>
            </a:r>
            <a:r>
              <a:rPr lang="en-IE" sz="1800"/>
              <a:t> times faster</a:t>
            </a:r>
            <a:endParaRPr lang="en-GB" sz="1800"/>
          </a:p>
        </p:txBody>
      </p:sp>
      <p:sp>
        <p:nvSpPr>
          <p:cNvPr id="210951" name="Text Box 7"/>
          <p:cNvSpPr txBox="1">
            <a:spLocks noChangeArrowheads="1"/>
          </p:cNvSpPr>
          <p:nvPr/>
        </p:nvSpPr>
        <p:spPr bwMode="auto">
          <a:xfrm>
            <a:off x="1042988" y="5876925"/>
            <a:ext cx="1728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IE" sz="1800" b="1"/>
              <a:t>20</a:t>
            </a:r>
            <a:r>
              <a:rPr lang="en-IE" sz="1800"/>
              <a:t> times faster</a:t>
            </a:r>
            <a:endParaRPr lang="en-GB" sz="1800"/>
          </a:p>
        </p:txBody>
      </p:sp>
      <p:sp>
        <p:nvSpPr>
          <p:cNvPr id="210952" name="Line 8"/>
          <p:cNvSpPr>
            <a:spLocks noChangeShapeType="1"/>
          </p:cNvSpPr>
          <p:nvPr/>
        </p:nvSpPr>
        <p:spPr bwMode="auto">
          <a:xfrm flipV="1">
            <a:off x="5940425" y="5300663"/>
            <a:ext cx="503238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210953" name="Line 9"/>
          <p:cNvSpPr>
            <a:spLocks noChangeShapeType="1"/>
          </p:cNvSpPr>
          <p:nvPr/>
        </p:nvSpPr>
        <p:spPr bwMode="auto">
          <a:xfrm flipH="1" flipV="1">
            <a:off x="5580063" y="5300663"/>
            <a:ext cx="3603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210954" name="Line 10"/>
          <p:cNvSpPr>
            <a:spLocks noChangeShapeType="1"/>
          </p:cNvSpPr>
          <p:nvPr/>
        </p:nvSpPr>
        <p:spPr bwMode="auto">
          <a:xfrm flipH="1" flipV="1">
            <a:off x="4498975" y="5229225"/>
            <a:ext cx="144145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210955" name="Line 11"/>
          <p:cNvSpPr>
            <a:spLocks noChangeShapeType="1"/>
          </p:cNvSpPr>
          <p:nvPr/>
        </p:nvSpPr>
        <p:spPr bwMode="auto">
          <a:xfrm flipH="1" flipV="1">
            <a:off x="3348038" y="5229225"/>
            <a:ext cx="28733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210956" name="Line 12"/>
          <p:cNvSpPr>
            <a:spLocks noChangeShapeType="1"/>
          </p:cNvSpPr>
          <p:nvPr/>
        </p:nvSpPr>
        <p:spPr bwMode="auto">
          <a:xfrm flipV="1">
            <a:off x="1835150" y="5300663"/>
            <a:ext cx="360363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283968" y="92075"/>
            <a:ext cx="47885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IE" b="1" dirty="0" smtClean="0">
                <a:solidFill>
                  <a:schemeClr val="bg1"/>
                </a:solidFill>
              </a:rPr>
              <a:t>Cross-Language Patent Search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0951" grpId="0"/>
      <p:bldP spid="210952" grpId="0" animBg="1"/>
      <p:bldP spid="210953" grpId="0" animBg="1"/>
      <p:bldP spid="210954" grpId="0" animBg="1"/>
      <p:bldP spid="210955" grpId="0" animBg="1"/>
      <p:bldP spid="21095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/>
              <a:t>MT4IR</a:t>
            </a:r>
            <a:endParaRPr lang="en-GB" smtClean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01000" cy="464185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IE" dirty="0" smtClean="0"/>
              <a:t>Much</a:t>
            </a:r>
            <a:r>
              <a:rPr lang="en-IE" baseline="30000" dirty="0" smtClean="0"/>
              <a:t>2</a:t>
            </a:r>
            <a:r>
              <a:rPr lang="en-IE" dirty="0" smtClean="0"/>
              <a:t> faster than ordinary MT</a:t>
            </a:r>
          </a:p>
          <a:p>
            <a:pPr eaLnBrk="1" hangingPunct="1">
              <a:spcBef>
                <a:spcPct val="50000"/>
              </a:spcBef>
            </a:pPr>
            <a:r>
              <a:rPr lang="en-IE" dirty="0" smtClean="0"/>
              <a:t>Similar retrieval results</a:t>
            </a:r>
          </a:p>
          <a:p>
            <a:pPr eaLnBrk="1" hangingPunct="1">
              <a:spcBef>
                <a:spcPct val="50000"/>
              </a:spcBef>
            </a:pPr>
            <a:r>
              <a:rPr lang="en-IE" dirty="0" smtClean="0"/>
              <a:t>Better with limited MT training resources</a:t>
            </a:r>
          </a:p>
          <a:p>
            <a:pPr eaLnBrk="1" hangingPunct="1">
              <a:spcBef>
                <a:spcPct val="50000"/>
              </a:spcBef>
            </a:pPr>
            <a:endParaRPr lang="en-IE" dirty="0"/>
          </a:p>
          <a:p>
            <a:pPr eaLnBrk="1" hangingPunct="1">
              <a:spcBef>
                <a:spcPct val="50000"/>
              </a:spcBef>
            </a:pPr>
            <a:r>
              <a:rPr lang="en-IE" dirty="0" smtClean="0"/>
              <a:t>Research Outcomes</a:t>
            </a:r>
          </a:p>
          <a:p>
            <a:pPr lvl="1" eaLnBrk="1" hangingPunct="1">
              <a:spcBef>
                <a:spcPct val="50000"/>
              </a:spcBef>
            </a:pPr>
            <a:r>
              <a:rPr lang="en-IE" dirty="0" smtClean="0"/>
              <a:t>Publications (ECIR, SIGIR)</a:t>
            </a:r>
          </a:p>
          <a:p>
            <a:pPr lvl="1" eaLnBrk="1" hangingPunct="1">
              <a:spcBef>
                <a:spcPct val="50000"/>
              </a:spcBef>
            </a:pPr>
            <a:r>
              <a:rPr lang="en-IE" dirty="0" smtClean="0"/>
              <a:t>Patent (filed by DCU in 2011)</a:t>
            </a:r>
          </a:p>
          <a:p>
            <a:pPr eaLnBrk="1" hangingPunct="1">
              <a:spcBef>
                <a:spcPct val="50000"/>
              </a:spcBef>
            </a:pPr>
            <a:endParaRPr lang="en-IE" dirty="0"/>
          </a:p>
          <a:p>
            <a:pPr eaLnBrk="1" hangingPunct="1">
              <a:spcBef>
                <a:spcPct val="50000"/>
              </a:spcBef>
            </a:pPr>
            <a:endParaRPr lang="en-IE" dirty="0" smtClean="0"/>
          </a:p>
          <a:p>
            <a:pPr eaLnBrk="1" hangingPunct="1">
              <a:spcBef>
                <a:spcPct val="50000"/>
              </a:spcBef>
            </a:pPr>
            <a:endParaRPr lang="en-IE" dirty="0" smtClean="0"/>
          </a:p>
        </p:txBody>
      </p:sp>
      <p:sp>
        <p:nvSpPr>
          <p:cNvPr id="3277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468313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83968" y="92075"/>
            <a:ext cx="47885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IE" b="1" dirty="0" smtClean="0">
                <a:solidFill>
                  <a:schemeClr val="bg1"/>
                </a:solidFill>
              </a:rPr>
              <a:t>Cross-Language Patent Search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Conclusion</a:t>
            </a:r>
            <a:endParaRPr lang="en-GB" dirty="0" smtClean="0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01000" cy="464185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IE" dirty="0" smtClean="0"/>
              <a:t>Search is not only about the web</a:t>
            </a:r>
          </a:p>
          <a:p>
            <a:pPr eaLnBrk="1" hangingPunct="1">
              <a:spcBef>
                <a:spcPct val="50000"/>
              </a:spcBef>
            </a:pPr>
            <a:r>
              <a:rPr lang="en-IE" dirty="0" smtClean="0"/>
              <a:t>Many search tasks have different natures and challenges</a:t>
            </a:r>
          </a:p>
          <a:p>
            <a:pPr eaLnBrk="1" hangingPunct="1">
              <a:spcBef>
                <a:spcPct val="50000"/>
              </a:spcBef>
            </a:pPr>
            <a:r>
              <a:rPr lang="en-IE" dirty="0" smtClean="0"/>
              <a:t>Sometimes solution for a problem in one task can be useful to improve performance for another one</a:t>
            </a:r>
          </a:p>
          <a:p>
            <a:pPr eaLnBrk="1" hangingPunct="1">
              <a:spcBef>
                <a:spcPct val="50000"/>
              </a:spcBef>
            </a:pPr>
            <a:r>
              <a:rPr lang="en-IE" dirty="0" smtClean="0"/>
              <a:t>Thinking of problems differently usually leads to novel and effective results</a:t>
            </a:r>
          </a:p>
          <a:p>
            <a:pPr eaLnBrk="1" hangingPunct="1">
              <a:spcBef>
                <a:spcPct val="50000"/>
              </a:spcBef>
            </a:pPr>
            <a:r>
              <a:rPr lang="en-IE" dirty="0" smtClean="0"/>
              <a:t>It does not have to be complicated to be a good idea</a:t>
            </a:r>
          </a:p>
        </p:txBody>
      </p:sp>
      <p:sp>
        <p:nvSpPr>
          <p:cNvPr id="35844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468313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011863" y="92075"/>
            <a:ext cx="306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IE" b="1" dirty="0" smtClean="0">
                <a:solidFill>
                  <a:schemeClr val="bg1"/>
                </a:solidFill>
              </a:rPr>
              <a:t>Conclusion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468313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title"/>
          </p:nvPr>
        </p:nvSpPr>
        <p:spPr>
          <a:xfrm>
            <a:off x="2195513" y="2997200"/>
            <a:ext cx="4959350" cy="863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IE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Thank you</a:t>
            </a:r>
            <a:endParaRPr lang="en-GB" sz="4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/>
              <a:t>Information Retrieval</a:t>
            </a:r>
            <a:endParaRPr lang="en-GB" smtClean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IE" dirty="0" smtClean="0"/>
              <a:t>Information Retrieval (IR) = Search</a:t>
            </a:r>
          </a:p>
          <a:p>
            <a:pPr eaLnBrk="1" hangingPunct="1">
              <a:spcBef>
                <a:spcPct val="50000"/>
              </a:spcBef>
            </a:pPr>
            <a:r>
              <a:rPr lang="en-IE" dirty="0" smtClean="0"/>
              <a:t>Role: retrieve answer to user’s information need</a:t>
            </a:r>
          </a:p>
          <a:p>
            <a:pPr eaLnBrk="1" hangingPunct="1">
              <a:spcBef>
                <a:spcPct val="50000"/>
              </a:spcBef>
            </a:pPr>
            <a:r>
              <a:rPr lang="en-IE" dirty="0" smtClean="0"/>
              <a:t>Objective: find relevant content at top ranks (usually)</a:t>
            </a:r>
          </a:p>
          <a:p>
            <a:pPr eaLnBrk="1" hangingPunct="1">
              <a:spcBef>
                <a:spcPct val="50000"/>
              </a:spcBef>
            </a:pPr>
            <a:r>
              <a:rPr lang="en-IE" dirty="0" smtClean="0"/>
              <a:t>The definition of relevant differs across users/tasks</a:t>
            </a:r>
          </a:p>
          <a:p>
            <a:pPr eaLnBrk="1" hangingPunct="1">
              <a:spcBef>
                <a:spcPct val="50000"/>
              </a:spcBef>
            </a:pPr>
            <a:r>
              <a:rPr lang="en-IE" dirty="0" smtClean="0"/>
              <a:t>Various search tasks (Web search is the most common)</a:t>
            </a:r>
          </a:p>
          <a:p>
            <a:pPr eaLnBrk="1" hangingPunct="1">
              <a:spcBef>
                <a:spcPct val="50000"/>
              </a:spcBef>
            </a:pPr>
            <a:r>
              <a:rPr lang="en-IE" dirty="0" smtClean="0"/>
              <a:t>Examples:</a:t>
            </a:r>
          </a:p>
          <a:p>
            <a:pPr lvl="1" eaLnBrk="1" hangingPunct="1">
              <a:spcBef>
                <a:spcPct val="0"/>
              </a:spcBef>
            </a:pPr>
            <a:r>
              <a:rPr lang="en-IE" dirty="0" smtClean="0"/>
              <a:t>Web search: webpages, images, news, ….</a:t>
            </a:r>
          </a:p>
          <a:p>
            <a:pPr lvl="1" eaLnBrk="1" hangingPunct="1">
              <a:spcBef>
                <a:spcPct val="0"/>
              </a:spcBef>
            </a:pPr>
            <a:r>
              <a:rPr lang="en-IE" dirty="0" smtClean="0"/>
              <a:t>Library search: digital books, scientific papers, ….</a:t>
            </a:r>
          </a:p>
          <a:p>
            <a:pPr lvl="1" eaLnBrk="1" hangingPunct="1">
              <a:spcBef>
                <a:spcPct val="0"/>
              </a:spcBef>
            </a:pPr>
            <a:r>
              <a:rPr lang="en-IE" dirty="0" smtClean="0"/>
              <a:t>Social search: friends, posts, tweets, ….</a:t>
            </a:r>
          </a:p>
          <a:p>
            <a:pPr lvl="1" eaLnBrk="1" hangingPunct="1">
              <a:spcBef>
                <a:spcPct val="0"/>
              </a:spcBef>
            </a:pPr>
            <a:r>
              <a:rPr lang="en-IE" dirty="0" smtClean="0"/>
              <a:t>Speech search, printed documents search, patent search</a:t>
            </a:r>
          </a:p>
          <a:p>
            <a:pPr lvl="1" eaLnBrk="1" hangingPunct="1">
              <a:spcBef>
                <a:spcPct val="0"/>
              </a:spcBef>
            </a:pPr>
            <a:r>
              <a:rPr lang="en-IE" dirty="0" smtClean="0"/>
              <a:t>……………..</a:t>
            </a:r>
          </a:p>
          <a:p>
            <a:pPr eaLnBrk="1" hangingPunct="1">
              <a:spcBef>
                <a:spcPct val="50000"/>
              </a:spcBef>
            </a:pPr>
            <a:endParaRPr lang="en-IE" dirty="0" smtClean="0"/>
          </a:p>
        </p:txBody>
      </p:sp>
      <p:sp>
        <p:nvSpPr>
          <p:cNvPr id="5124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468313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011863" y="92075"/>
            <a:ext cx="306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IE" b="1">
                <a:solidFill>
                  <a:schemeClr val="bg1"/>
                </a:solidFill>
              </a:rPr>
              <a:t>Introduction</a:t>
            </a:r>
            <a:endParaRPr lang="en-GB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/>
              <a:t>Outline</a:t>
            </a:r>
            <a:endParaRPr lang="en-GB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IE" sz="2800" dirty="0" smtClean="0"/>
              <a:t>Information Retrieval</a:t>
            </a:r>
          </a:p>
          <a:p>
            <a:pPr eaLnBrk="1" hangingPunct="1">
              <a:spcBef>
                <a:spcPct val="50000"/>
              </a:spcBef>
            </a:pPr>
            <a:r>
              <a:rPr lang="en-IE" sz="2800" b="1" dirty="0" smtClean="0"/>
              <a:t>Printed Documents Search</a:t>
            </a:r>
          </a:p>
          <a:p>
            <a:pPr lvl="1" eaLnBrk="1" hangingPunct="1">
              <a:spcBef>
                <a:spcPct val="50000"/>
              </a:spcBef>
            </a:pPr>
            <a:r>
              <a:rPr lang="en-IE" sz="2800" b="1" dirty="0" smtClean="0"/>
              <a:t>OCR text Search</a:t>
            </a:r>
          </a:p>
          <a:p>
            <a:pPr lvl="1" eaLnBrk="1" hangingPunct="1">
              <a:spcBef>
                <a:spcPct val="50000"/>
              </a:spcBef>
            </a:pPr>
            <a:r>
              <a:rPr lang="en-IE" sz="2800" b="1" dirty="0" err="1" smtClean="0"/>
              <a:t>OCRless</a:t>
            </a:r>
            <a:r>
              <a:rPr lang="en-IE" sz="2800" b="1" dirty="0" smtClean="0"/>
              <a:t> Search</a:t>
            </a:r>
            <a:endParaRPr lang="en-IE" sz="2400" dirty="0" smtClean="0"/>
          </a:p>
          <a:p>
            <a:pPr eaLnBrk="1" hangingPunct="1">
              <a:spcBef>
                <a:spcPct val="50000"/>
              </a:spcBef>
            </a:pPr>
            <a:r>
              <a:rPr lang="en-IE" sz="2800" dirty="0" smtClean="0"/>
              <a:t>Patent Search</a:t>
            </a:r>
            <a:endParaRPr lang="en-IE" dirty="0" smtClean="0"/>
          </a:p>
        </p:txBody>
      </p:sp>
      <p:sp>
        <p:nvSpPr>
          <p:cNvPr id="6148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468313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Printed Document Search</a:t>
            </a:r>
            <a:endParaRPr lang="en-GB" dirty="0" smtClean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IE" dirty="0" smtClean="0"/>
              <a:t>Many books are only available in printed form</a:t>
            </a:r>
          </a:p>
          <a:p>
            <a:pPr eaLnBrk="1" hangingPunct="1">
              <a:spcBef>
                <a:spcPct val="50000"/>
              </a:spcBef>
            </a:pPr>
            <a:r>
              <a:rPr lang="en-IE" dirty="0" smtClean="0"/>
              <a:t>Massive efforts is moving toward digitization</a:t>
            </a:r>
          </a:p>
          <a:p>
            <a:pPr eaLnBrk="1" hangingPunct="1">
              <a:spcBef>
                <a:spcPct val="50000"/>
              </a:spcBef>
            </a:pPr>
            <a:r>
              <a:rPr lang="en-IE" dirty="0" smtClean="0"/>
              <a:t>Digitization is for: Availability &amp; Information Retrieval</a:t>
            </a:r>
          </a:p>
          <a:p>
            <a:pPr eaLnBrk="1" hangingPunct="1">
              <a:spcBef>
                <a:spcPct val="50000"/>
              </a:spcBef>
            </a:pPr>
            <a:r>
              <a:rPr lang="en-IE" dirty="0" smtClean="0"/>
              <a:t>OCR is the main enabling technology</a:t>
            </a:r>
          </a:p>
          <a:p>
            <a:pPr eaLnBrk="1" hangingPunct="1">
              <a:spcBef>
                <a:spcPct val="50000"/>
              </a:spcBef>
            </a:pPr>
            <a:r>
              <a:rPr lang="en-IE" dirty="0" smtClean="0"/>
              <a:t>OCR systems is far from perfect, especially for languages of complex orthography (</a:t>
            </a:r>
            <a:r>
              <a:rPr lang="en-IE" sz="2000" dirty="0" smtClean="0"/>
              <a:t>e.g. Arabic: WER=40%</a:t>
            </a:r>
            <a:r>
              <a:rPr lang="en-IE" dirty="0" smtClean="0"/>
              <a:t>)</a:t>
            </a:r>
          </a:p>
          <a:p>
            <a:pPr eaLnBrk="1" hangingPunct="1">
              <a:spcBef>
                <a:spcPct val="50000"/>
              </a:spcBef>
            </a:pPr>
            <a:endParaRPr lang="en-IE" dirty="0" smtClean="0"/>
          </a:p>
          <a:p>
            <a:pPr eaLnBrk="1" hangingPunct="1">
              <a:spcBef>
                <a:spcPct val="50000"/>
              </a:spcBef>
            </a:pPr>
            <a:r>
              <a:rPr lang="en-IE" dirty="0" smtClean="0"/>
              <a:t>There is need to create high quality retrieval systems to enable reaching information in these books</a:t>
            </a:r>
          </a:p>
          <a:p>
            <a:pPr eaLnBrk="1" hangingPunct="1">
              <a:spcBef>
                <a:spcPct val="50000"/>
              </a:spcBef>
            </a:pPr>
            <a:endParaRPr lang="en-IE" dirty="0" smtClean="0"/>
          </a:p>
          <a:p>
            <a:pPr eaLnBrk="1" hangingPunct="1">
              <a:spcBef>
                <a:spcPct val="50000"/>
              </a:spcBef>
            </a:pPr>
            <a:endParaRPr lang="en-IE" dirty="0" smtClean="0"/>
          </a:p>
          <a:p>
            <a:pPr eaLnBrk="1" hangingPunct="1">
              <a:spcBef>
                <a:spcPct val="50000"/>
              </a:spcBef>
            </a:pPr>
            <a:endParaRPr lang="en-IE" dirty="0" smtClean="0"/>
          </a:p>
        </p:txBody>
      </p:sp>
      <p:sp>
        <p:nvSpPr>
          <p:cNvPr id="717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468313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427538" y="92075"/>
            <a:ext cx="464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IE" b="1">
                <a:solidFill>
                  <a:schemeClr val="bg1"/>
                </a:solidFill>
              </a:rPr>
              <a:t>Printed Document Search</a:t>
            </a:r>
            <a:endParaRPr lang="en-GB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OCR-based IR</a:t>
            </a:r>
            <a:endParaRPr lang="en-GB" dirty="0" smtClean="0"/>
          </a:p>
        </p:txBody>
      </p:sp>
      <p:sp>
        <p:nvSpPr>
          <p:cNvPr id="717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468313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427538" y="92075"/>
            <a:ext cx="464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IE" b="1">
                <a:solidFill>
                  <a:schemeClr val="bg1"/>
                </a:solidFill>
              </a:rPr>
              <a:t>Printed Document Search</a:t>
            </a:r>
            <a:endParaRPr lang="en-GB" b="1">
              <a:solidFill>
                <a:schemeClr val="bg1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297621713"/>
              </p:ext>
            </p:extLst>
          </p:nvPr>
        </p:nvGraphicFramePr>
        <p:xfrm>
          <a:off x="533401" y="1700808"/>
          <a:ext cx="8001000" cy="429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1384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Approaches</a:t>
            </a:r>
            <a:endParaRPr lang="en-GB" dirty="0" smtClean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IE" dirty="0" smtClean="0"/>
              <a:t>Search OCR text</a:t>
            </a:r>
          </a:p>
          <a:p>
            <a:pPr lvl="1" eaLnBrk="1" hangingPunct="1">
              <a:spcBef>
                <a:spcPct val="50000"/>
              </a:spcBef>
            </a:pPr>
            <a:r>
              <a:rPr lang="en-IE" dirty="0" smtClean="0"/>
              <a:t>OCR error correction</a:t>
            </a:r>
          </a:p>
          <a:p>
            <a:pPr lvl="1" eaLnBrk="1" hangingPunct="1">
              <a:spcBef>
                <a:spcPct val="50000"/>
              </a:spcBef>
            </a:pPr>
            <a:r>
              <a:rPr lang="en-IE" dirty="0" smtClean="0"/>
              <a:t>Query garbling</a:t>
            </a:r>
          </a:p>
          <a:p>
            <a:pPr lvl="1" eaLnBrk="1" hangingPunct="1">
              <a:spcBef>
                <a:spcPct val="50000"/>
              </a:spcBef>
            </a:pPr>
            <a:r>
              <a:rPr lang="en-IE" dirty="0" smtClean="0"/>
              <a:t>Multi-OCR text fusion</a:t>
            </a:r>
          </a:p>
          <a:p>
            <a:pPr eaLnBrk="1" hangingPunct="1">
              <a:spcBef>
                <a:spcPct val="50000"/>
              </a:spcBef>
            </a:pPr>
            <a:r>
              <a:rPr lang="en-IE" dirty="0" smtClean="0"/>
              <a:t>Search images of text (</a:t>
            </a:r>
            <a:r>
              <a:rPr lang="en-IE" dirty="0" err="1" smtClean="0"/>
              <a:t>OCRless</a:t>
            </a:r>
            <a:r>
              <a:rPr lang="en-IE" dirty="0" smtClean="0"/>
              <a:t>)</a:t>
            </a:r>
          </a:p>
          <a:p>
            <a:pPr eaLnBrk="1" hangingPunct="1">
              <a:spcBef>
                <a:spcPct val="50000"/>
              </a:spcBef>
            </a:pPr>
            <a:endParaRPr lang="en-IE" dirty="0" smtClean="0"/>
          </a:p>
          <a:p>
            <a:pPr eaLnBrk="1" hangingPunct="1">
              <a:spcBef>
                <a:spcPct val="50000"/>
              </a:spcBef>
            </a:pPr>
            <a:endParaRPr lang="en-IE" dirty="0" smtClean="0"/>
          </a:p>
          <a:p>
            <a:pPr eaLnBrk="1" hangingPunct="1">
              <a:spcBef>
                <a:spcPct val="50000"/>
              </a:spcBef>
            </a:pPr>
            <a:endParaRPr lang="en-IE" dirty="0" smtClean="0"/>
          </a:p>
        </p:txBody>
      </p:sp>
      <p:sp>
        <p:nvSpPr>
          <p:cNvPr id="717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468313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427538" y="92075"/>
            <a:ext cx="464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IE" b="1">
                <a:solidFill>
                  <a:schemeClr val="bg1"/>
                </a:solidFill>
              </a:rPr>
              <a:t>Printed Document Search</a:t>
            </a:r>
            <a:endParaRPr lang="en-GB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5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OCR Error Correction using Error Model</a:t>
            </a:r>
            <a:endParaRPr lang="en-GB" dirty="0" smtClean="0"/>
          </a:p>
        </p:txBody>
      </p:sp>
      <p:sp>
        <p:nvSpPr>
          <p:cNvPr id="717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468313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427538" y="92075"/>
            <a:ext cx="464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IE" b="1" dirty="0" smtClean="0">
                <a:solidFill>
                  <a:schemeClr val="bg1"/>
                </a:solidFill>
              </a:rPr>
              <a:t>OCR Search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Documents"/>
          <p:cNvSpPr>
            <a:spLocks noEditPoints="1" noChangeArrowheads="1"/>
          </p:cNvSpPr>
          <p:nvPr/>
        </p:nvSpPr>
        <p:spPr bwMode="auto">
          <a:xfrm>
            <a:off x="683568" y="1964901"/>
            <a:ext cx="1224136" cy="1481773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IE" sz="1600" dirty="0" smtClean="0"/>
              <a:t>OCR text</a:t>
            </a:r>
            <a:endParaRPr lang="en-IE" sz="1600" dirty="0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667000" y="2326770"/>
            <a:ext cx="1671462" cy="8382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Generate Candidates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glow rad="101600">
                  <a:srgbClr val="4BACC6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5029200" y="2326770"/>
            <a:ext cx="1676400" cy="833244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Best Fitting Word Selection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glow rad="101600">
                  <a:srgbClr val="4BACC6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lowchart: Magnetic Disk 25"/>
          <p:cNvSpPr/>
          <p:nvPr/>
        </p:nvSpPr>
        <p:spPr>
          <a:xfrm>
            <a:off x="4800600" y="3698370"/>
            <a:ext cx="1981200" cy="762000"/>
          </a:xfrm>
          <a:prstGeom prst="flowChartMagneticDisk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Language Model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383686" y="2707770"/>
            <a:ext cx="609600" cy="1588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>
          <a:xfrm>
            <a:off x="6770712" y="2707770"/>
            <a:ext cx="609600" cy="1588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5525294" y="3507076"/>
            <a:ext cx="532606" cy="79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>
          <a:xfrm flipH="1">
            <a:off x="3352800" y="3164970"/>
            <a:ext cx="1588" cy="84009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>
          <a:xfrm flipV="1">
            <a:off x="3582988" y="3164970"/>
            <a:ext cx="0" cy="84009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495536" y="3861048"/>
            <a:ext cx="1600200" cy="6858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Select part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and correct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>
                <a:glow rad="101600">
                  <a:srgbClr val="4BACC6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Document"/>
          <p:cNvSpPr>
            <a:spLocks noEditPoints="1" noChangeArrowheads="1"/>
          </p:cNvSpPr>
          <p:nvPr/>
        </p:nvSpPr>
        <p:spPr bwMode="auto">
          <a:xfrm>
            <a:off x="757682" y="4941168"/>
            <a:ext cx="1078014" cy="1304899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IE" sz="1400" dirty="0" smtClean="0"/>
              <a:t>Manually corrected </a:t>
            </a:r>
            <a:r>
              <a:rPr lang="en-IE" sz="1600" dirty="0" smtClean="0"/>
              <a:t>version</a:t>
            </a:r>
            <a:endParaRPr lang="en-IE" sz="1600" dirty="0"/>
          </a:p>
        </p:txBody>
      </p:sp>
      <p:sp>
        <p:nvSpPr>
          <p:cNvPr id="41" name="Documents"/>
          <p:cNvSpPr>
            <a:spLocks noEditPoints="1" noChangeArrowheads="1"/>
          </p:cNvSpPr>
          <p:nvPr/>
        </p:nvSpPr>
        <p:spPr bwMode="auto">
          <a:xfrm>
            <a:off x="7452320" y="1964901"/>
            <a:ext cx="1224136" cy="1481773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IE" sz="1400" dirty="0" smtClean="0"/>
              <a:t>Corrected </a:t>
            </a:r>
            <a:r>
              <a:rPr lang="en-IE" sz="1600" dirty="0" smtClean="0"/>
              <a:t>text</a:t>
            </a:r>
            <a:endParaRPr lang="en-IE" sz="1600" dirty="0"/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1145083" y="3652614"/>
            <a:ext cx="304800" cy="1588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>
          <a:xfrm rot="5400000">
            <a:off x="1145083" y="4732734"/>
            <a:ext cx="304800" cy="1588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2667000" y="5407496"/>
            <a:ext cx="1682280" cy="6858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ysClr val="window" lastClr="FFFFFF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latin typeface="Calibri"/>
                <a:ea typeface="+mn-ea"/>
              </a:rPr>
              <a:t>Train Error Model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>
                <a:glow rad="101600">
                  <a:srgbClr val="4BACC6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lowchart: Magnetic Disk 39"/>
          <p:cNvSpPr/>
          <p:nvPr/>
        </p:nvSpPr>
        <p:spPr>
          <a:xfrm>
            <a:off x="2512131" y="3805808"/>
            <a:ext cx="1981200" cy="1080120"/>
          </a:xfrm>
          <a:prstGeom prst="flowChartMagneticDisk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kern="0" dirty="0" smtClean="0">
              <a:solidFill>
                <a:sysClr val="windowText" lastClr="000000"/>
              </a:solidFill>
              <a:latin typeface="Calibri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Calibri"/>
                <a:ea typeface="+mn-ea"/>
              </a:rPr>
              <a:t>Character Error Model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3484662" y="4895592"/>
            <a:ext cx="0" cy="47754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>
          <a:xfrm>
            <a:off x="1919890" y="2707770"/>
            <a:ext cx="720202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>
          <a:xfrm>
            <a:off x="1907582" y="5877272"/>
            <a:ext cx="720202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>
          <a:xfrm>
            <a:off x="2279991" y="5589240"/>
            <a:ext cx="346246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>
          <a:xfrm>
            <a:off x="2267683" y="3121496"/>
            <a:ext cx="1547" cy="2453075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none"/>
          </a:ln>
          <a:effectLst/>
        </p:spPr>
      </p:cxnSp>
      <p:cxnSp>
        <p:nvCxnSpPr>
          <p:cNvPr id="48" name="Straight Arrow Connector 47"/>
          <p:cNvCxnSpPr/>
          <p:nvPr/>
        </p:nvCxnSpPr>
        <p:spPr>
          <a:xfrm>
            <a:off x="1919890" y="3121496"/>
            <a:ext cx="347793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none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6444208" y="4954959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Use for search</a:t>
            </a:r>
            <a:endParaRPr lang="en-IE" b="1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7885915" y="3653408"/>
            <a:ext cx="286485" cy="1378937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none"/>
          </a:ln>
          <a:effectLst/>
        </p:spPr>
      </p:cxnSp>
      <p:sp>
        <p:nvSpPr>
          <p:cNvPr id="5" name="Rounded Rectangle 4"/>
          <p:cNvSpPr/>
          <p:nvPr/>
        </p:nvSpPr>
        <p:spPr bwMode="auto">
          <a:xfrm>
            <a:off x="432313" y="1533367"/>
            <a:ext cx="7596844" cy="2425005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1750">
            <a:solidFill>
              <a:srgbClr val="B0AC00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76200" dir="42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latinLnBrk="0">
              <a:lnSpc>
                <a:spcPct val="100000"/>
              </a:lnSpc>
              <a:buClr>
                <a:srgbClr val="808000"/>
              </a:buClr>
              <a:buSzTx/>
              <a:buFont typeface="Arial" pitchFamily="34" charset="0"/>
              <a:buChar char="•"/>
              <a:tabLst/>
            </a:pPr>
            <a:r>
              <a:rPr lang="en-IE" dirty="0">
                <a:solidFill>
                  <a:srgbClr val="2E245D"/>
                </a:solidFill>
                <a:latin typeface="+mj-lt"/>
                <a:ea typeface="+mj-ea"/>
                <a:cs typeface="+mj-cs"/>
              </a:rPr>
              <a:t>Error Reduction: 60 to 70% (1:1 </a:t>
            </a:r>
            <a:r>
              <a:rPr lang="en-IE" dirty="0" smtClean="0">
                <a:solidFill>
                  <a:srgbClr val="2E245D"/>
                </a:solidFill>
                <a:latin typeface="+mj-lt"/>
                <a:ea typeface="+mj-ea"/>
                <a:cs typeface="+mj-cs"/>
              </a:rPr>
              <a:t>vs. </a:t>
            </a:r>
            <a:r>
              <a:rPr lang="en-IE" dirty="0">
                <a:solidFill>
                  <a:srgbClr val="2E245D"/>
                </a:solidFill>
                <a:latin typeface="+mj-lt"/>
                <a:ea typeface="+mj-ea"/>
                <a:cs typeface="+mj-cs"/>
              </a:rPr>
              <a:t>m:n character alignment)</a:t>
            </a:r>
          </a:p>
          <a:p>
            <a:pPr marL="342900" marR="0" indent="-342900" defTabSz="914400" latinLnBrk="0">
              <a:lnSpc>
                <a:spcPct val="100000"/>
              </a:lnSpc>
              <a:buClr>
                <a:srgbClr val="808000"/>
              </a:buClr>
              <a:buSzTx/>
              <a:buFont typeface="Arial" pitchFamily="34" charset="0"/>
              <a:buChar char="•"/>
              <a:tabLst/>
            </a:pPr>
            <a:r>
              <a:rPr lang="en-IE" dirty="0">
                <a:solidFill>
                  <a:srgbClr val="2E245D"/>
                </a:solidFill>
                <a:latin typeface="+mj-lt"/>
                <a:ea typeface="+mj-ea"/>
                <a:cs typeface="+mj-cs"/>
              </a:rPr>
              <a:t>Significant improvement </a:t>
            </a:r>
            <a:r>
              <a:rPr lang="en-IE" dirty="0" smtClean="0">
                <a:solidFill>
                  <a:srgbClr val="2E245D"/>
                </a:solidFill>
                <a:latin typeface="+mj-lt"/>
                <a:ea typeface="+mj-ea"/>
                <a:cs typeface="+mj-cs"/>
              </a:rPr>
              <a:t>for </a:t>
            </a:r>
            <a:r>
              <a:rPr lang="en-IE" dirty="0">
                <a:solidFill>
                  <a:srgbClr val="2E245D"/>
                </a:solidFill>
                <a:latin typeface="+mj-lt"/>
                <a:ea typeface="+mj-ea"/>
                <a:cs typeface="+mj-cs"/>
              </a:rPr>
              <a:t>retrieval effectiveness</a:t>
            </a:r>
          </a:p>
          <a:p>
            <a:pPr marL="342900" marR="0" indent="-342900" defTabSz="914400" latinLnBrk="0">
              <a:lnSpc>
                <a:spcPct val="100000"/>
              </a:lnSpc>
              <a:buClr>
                <a:srgbClr val="808000"/>
              </a:buClr>
              <a:buSzTx/>
              <a:buFont typeface="Arial" pitchFamily="34" charset="0"/>
              <a:buChar char="•"/>
              <a:tabLst/>
            </a:pPr>
            <a:r>
              <a:rPr lang="en-IE" dirty="0">
                <a:solidFill>
                  <a:srgbClr val="2E245D"/>
                </a:solidFill>
                <a:latin typeface="+mj-lt"/>
                <a:ea typeface="+mj-ea"/>
                <a:cs typeface="+mj-cs"/>
              </a:rPr>
              <a:t>Indistinguishable results from </a:t>
            </a:r>
            <a:r>
              <a:rPr lang="en-IE" dirty="0" smtClean="0">
                <a:solidFill>
                  <a:srgbClr val="2E245D"/>
                </a:solidFill>
                <a:latin typeface="+mj-lt"/>
                <a:ea typeface="+mj-ea"/>
                <a:cs typeface="+mj-cs"/>
              </a:rPr>
              <a:t>when searching </a:t>
            </a:r>
            <a:r>
              <a:rPr lang="en-IE" dirty="0">
                <a:solidFill>
                  <a:srgbClr val="2E245D"/>
                </a:solidFill>
                <a:latin typeface="+mj-lt"/>
                <a:ea typeface="+mj-ea"/>
                <a:cs typeface="+mj-cs"/>
              </a:rPr>
              <a:t>clean </a:t>
            </a:r>
            <a:r>
              <a:rPr lang="en-IE" dirty="0" smtClean="0">
                <a:solidFill>
                  <a:srgbClr val="2E245D"/>
                </a:solidFill>
                <a:latin typeface="+mj-lt"/>
                <a:ea typeface="+mj-ea"/>
                <a:cs typeface="+mj-cs"/>
              </a:rPr>
              <a:t>text</a:t>
            </a:r>
            <a:endParaRPr lang="en-IE" dirty="0">
              <a:solidFill>
                <a:srgbClr val="2E245D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794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CNGL_Template">
  <a:themeElements>
    <a:clrScheme name="CNGL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NGL_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CNGL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GL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GL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GL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GL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GL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GL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GL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GL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GL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GL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GL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11010</TotalTime>
  <Words>1534</Words>
  <Application>Microsoft Office PowerPoint</Application>
  <PresentationFormat>On-screen Show (4:3)</PresentationFormat>
  <Paragraphs>391</Paragraphs>
  <Slides>36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CNGL_Template</vt:lpstr>
      <vt:lpstr>Equation</vt:lpstr>
      <vt:lpstr>Chart</vt:lpstr>
      <vt:lpstr>PowerPoint Presentation</vt:lpstr>
      <vt:lpstr>This Talk</vt:lpstr>
      <vt:lpstr>Outline</vt:lpstr>
      <vt:lpstr>Information Retrieval</vt:lpstr>
      <vt:lpstr>Outline</vt:lpstr>
      <vt:lpstr>Printed Document Search</vt:lpstr>
      <vt:lpstr>OCR-based IR</vt:lpstr>
      <vt:lpstr>Approaches</vt:lpstr>
      <vt:lpstr>OCR Error Correction using Error Model</vt:lpstr>
      <vt:lpstr>Query Garbling using Error Model</vt:lpstr>
      <vt:lpstr>OCR Error Correction using Edit Distance</vt:lpstr>
      <vt:lpstr>Multi-OCR Text Fusion</vt:lpstr>
      <vt:lpstr>OCR Search</vt:lpstr>
      <vt:lpstr>Searching Printed Document without OCR</vt:lpstr>
      <vt:lpstr>Scenario (Index Phase)</vt:lpstr>
      <vt:lpstr>Scenario (Query Phase)</vt:lpstr>
      <vt:lpstr>Architecture</vt:lpstr>
      <vt:lpstr>OCRless</vt:lpstr>
      <vt:lpstr>Outline</vt:lpstr>
      <vt:lpstr>Patent Search</vt:lpstr>
      <vt:lpstr>Properties</vt:lpstr>
      <vt:lpstr>State-of-the-art</vt:lpstr>
      <vt:lpstr>Evaluation</vt:lpstr>
      <vt:lpstr>Example</vt:lpstr>
      <vt:lpstr>Patent Retrieval Evaluation Score</vt:lpstr>
      <vt:lpstr>PRES</vt:lpstr>
      <vt:lpstr>Cross-Language Patent Search</vt:lpstr>
      <vt:lpstr>Idea</vt:lpstr>
      <vt:lpstr>Current Approach vs New Approach</vt:lpstr>
      <vt:lpstr>Experimentation</vt:lpstr>
      <vt:lpstr>Results (retrieval effectiveness)</vt:lpstr>
      <vt:lpstr>Results (OOV)</vt:lpstr>
      <vt:lpstr>Results (translation time)</vt:lpstr>
      <vt:lpstr>MT4IR</vt:lpstr>
      <vt:lpstr>Conclusion</vt:lpstr>
      <vt:lpstr>Thank you</vt:lpstr>
    </vt:vector>
  </TitlesOfParts>
  <Company>Dublin City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Computing Resources</dc:title>
  <dc:creator>Joachim</dc:creator>
  <cp:lastModifiedBy>wmagdy</cp:lastModifiedBy>
  <cp:revision>196</cp:revision>
  <dcterms:created xsi:type="dcterms:W3CDTF">2008-07-23T18:51:12Z</dcterms:created>
  <dcterms:modified xsi:type="dcterms:W3CDTF">2011-07-05T16:07:31Z</dcterms:modified>
</cp:coreProperties>
</file>